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dat" ContentType="application/x-fontdata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e90809031b24f46" /><Relationship Type="http://schemas.openxmlformats.org/officeDocument/2006/relationships/extended-properties" Target="/docProps/app.xml" Id="R04c764dc333a460c" /><Relationship Type="http://schemas.openxmlformats.org/officeDocument/2006/relationships/officeDocument" Target="/ppt/presentation.xml" Id="R3b5f7eb513154a63" /></Relationships>
</file>

<file path=ppt/presentation.xml><?xml version="1.0" encoding="utf-8"?>
<p:presentation xmlns:p="http://schemas.openxmlformats.org/presentationml/2006/main" embedTrueTypeFonts="1" saveSubsetFonts="1">
  <p:sldMasterIdLst>
    <p:sldMasterId xmlns:r="http://schemas.openxmlformats.org/officeDocument/2006/relationships" id="2147483648" r:id="R98cc4bc80f3e4e2a"/>
  </p:sldMasterIdLst>
  <p:notesMasterIdLst>
    <p:notesMasterId xmlns:r="http://schemas.openxmlformats.org/officeDocument/2006/relationships" r:id="R9fd919d0c11a4aa8"/>
  </p:notesMasterIdLst>
  <p:sldIdLst>
    <p:sldId xmlns:r="http://schemas.openxmlformats.org/officeDocument/2006/relationships" id="256" r:id="R4c0e4d920f084e59"/>
    <p:sldId xmlns:r="http://schemas.openxmlformats.org/officeDocument/2006/relationships" id="257" r:id="Rd62f645bbc5d4a60"/>
    <p:sldId xmlns:r="http://schemas.openxmlformats.org/officeDocument/2006/relationships" id="258" r:id="Rfbc9a79604d54485"/>
    <p:sldId xmlns:r="http://schemas.openxmlformats.org/officeDocument/2006/relationships" id="259" r:id="R01578d0aa0aa43d1"/>
    <p:sldId xmlns:r="http://schemas.openxmlformats.org/officeDocument/2006/relationships" id="260" r:id="R518bb20af7f34366"/>
    <p:sldId xmlns:r="http://schemas.openxmlformats.org/officeDocument/2006/relationships" id="261" r:id="R07cabdb47fae410d"/>
    <p:sldId xmlns:r="http://schemas.openxmlformats.org/officeDocument/2006/relationships" id="262" r:id="R85a1fca5e209438b"/>
    <p:sldId xmlns:r="http://schemas.openxmlformats.org/officeDocument/2006/relationships" id="263" r:id="R2f4a1e37c3324c6a"/>
    <p:sldId xmlns:r="http://schemas.openxmlformats.org/officeDocument/2006/relationships" id="264" r:id="R270b60e25df7429d"/>
    <p:sldId xmlns:r="http://schemas.openxmlformats.org/officeDocument/2006/relationships" id="265" r:id="R919117f4ea8b46c5"/>
    <p:sldId xmlns:r="http://schemas.openxmlformats.org/officeDocument/2006/relationships" id="266" r:id="R9095062566b4489b"/>
    <p:sldId xmlns:r="http://schemas.openxmlformats.org/officeDocument/2006/relationships" id="267" r:id="Rc967537d52614ee7"/>
    <p:sldId xmlns:r="http://schemas.openxmlformats.org/officeDocument/2006/relationships" id="268" r:id="Rda72c1dcfd2449e2"/>
    <p:sldId xmlns:r="http://schemas.openxmlformats.org/officeDocument/2006/relationships" id="269" r:id="R7afed4927b4140c5"/>
    <p:sldId xmlns:r="http://schemas.openxmlformats.org/officeDocument/2006/relationships" id="270" r:id="R74c11aed3b514343"/>
    <p:sldId xmlns:r="http://schemas.openxmlformats.org/officeDocument/2006/relationships" id="271" r:id="Ra238c1bfac5b41d3"/>
    <p:sldId xmlns:r="http://schemas.openxmlformats.org/officeDocument/2006/relationships" id="272" r:id="Rfd950915cac14825"/>
    <p:sldId xmlns:r="http://schemas.openxmlformats.org/officeDocument/2006/relationships" id="273" r:id="Ra0bb17adf3ce4dd5"/>
    <p:sldId xmlns:r="http://schemas.openxmlformats.org/officeDocument/2006/relationships" id="274" r:id="Re929037183eb4828"/>
    <p:sldId xmlns:r="http://schemas.openxmlformats.org/officeDocument/2006/relationships" id="275" r:id="R7fe11be92bbb4245"/>
    <p:sldId xmlns:r="http://schemas.openxmlformats.org/officeDocument/2006/relationships" id="276" r:id="R0f7b48864bc54b5d"/>
    <p:sldId xmlns:r="http://schemas.openxmlformats.org/officeDocument/2006/relationships" id="277" r:id="Rbe1a2da458d54cbe"/>
    <p:sldId xmlns:r="http://schemas.openxmlformats.org/officeDocument/2006/relationships" id="278" r:id="Re1285b7d8d844e8b"/>
    <p:sldId xmlns:r="http://schemas.openxmlformats.org/officeDocument/2006/relationships" id="279" r:id="Rb89e8433e6ea4b2b"/>
    <p:sldId xmlns:r="http://schemas.openxmlformats.org/officeDocument/2006/relationships" id="280" r:id="R9da65f7b969a4a29"/>
    <p:sldId xmlns:r="http://schemas.openxmlformats.org/officeDocument/2006/relationships" id="281" r:id="Rce5f95166b7544c1"/>
    <p:sldId xmlns:r="http://schemas.openxmlformats.org/officeDocument/2006/relationships" id="282" r:id="R691ab29b6c43482c"/>
    <p:sldId xmlns:r="http://schemas.openxmlformats.org/officeDocument/2006/relationships" id="283" r:id="R8e31ee869c694cf3"/>
    <p:sldId xmlns:r="http://schemas.openxmlformats.org/officeDocument/2006/relationships" id="284" r:id="R5a7320ebd29d4f7d"/>
    <p:sldId xmlns:r="http://schemas.openxmlformats.org/officeDocument/2006/relationships" id="285" r:id="R7076bc269e8d45bf"/>
    <p:sldId xmlns:r="http://schemas.openxmlformats.org/officeDocument/2006/relationships" id="286" r:id="R45d310a25bb547f8"/>
  </p:sldIdLst>
  <p:sldSz cx="5400675" cy="3600450"/>
  <p:notesSz cx="6858000" cy="9144000"/>
  <p:embeddedFontLst>
    <p:embeddedFont>
      <p:font typeface="Noto Sans Symbols"/>
      <p:regular xmlns:r="http://schemas.openxmlformats.org/officeDocument/2006/relationships" r:id="Re5f8150d37eb472d"/>
      <p:bold xmlns:r="http://schemas.openxmlformats.org/officeDocument/2006/relationships" r:id="R57238cc450914a39"/>
    </p:embeddedFont>
    <p:embeddedFont>
      <p:font typeface="Trebuchet MS"/>
      <p:regular xmlns:r="http://schemas.openxmlformats.org/officeDocument/2006/relationships" r:id="R03b14d4d1ffe4dbb"/>
      <p:bold xmlns:r="http://schemas.openxmlformats.org/officeDocument/2006/relationships" r:id="R0148e2e307ce4856"/>
      <p:italic xmlns:r="http://schemas.openxmlformats.org/officeDocument/2006/relationships" r:id="Rba816455dbe549c4"/>
      <p:boldItalic xmlns:r="http://schemas.openxmlformats.org/officeDocument/2006/relationships" r:id="R29a8c59655d14d0c"/>
    </p:embeddedFont>
  </p:embeddedFontLst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88F2DB6A-9EF7-4971-AFB1-F3E9B216B1F9}">
  <a:tblStyle styleId="{88F2DB6A-9EF7-4971-AFB1-F3E9B216B1F9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p="http://schemas.openxmlformats.org/presentationml/2006/main">
  <p:slideViewPr>
    <p:cSldViewPr snapToGrid="0">
      <p:cViewPr>
        <p:scale>
          <a:sx xmlns:a="http://schemas.openxmlformats.org/drawingml/2006/main" n="1" d="1"/>
          <a:sy xmlns:a="http://schemas.openxmlformats.org/drawingml/2006/main" n="1" d="1"/>
        </p:scale>
        <p:origin x="0" y="0"/>
      </p:cViewPr>
      <p:guideLst/>
    </p:cSldViewPr>
  </p:slide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b409efc189e49ae" /><Relationship Type="http://schemas.openxmlformats.org/officeDocument/2006/relationships/slideMaster" Target="/ppt/slideMasters/slideMaster1.xml" Id="R98cc4bc80f3e4e2a" /><Relationship Type="http://schemas.openxmlformats.org/officeDocument/2006/relationships/notesMaster" Target="/ppt/notesMasters/notesMaster1.xml" Id="R9fd919d0c11a4aa8" /><Relationship Type="http://schemas.openxmlformats.org/officeDocument/2006/relationships/presProps" Target="/ppt/presProps.xml" Id="R4f118e88faf24be4" /><Relationship Type="http://schemas.openxmlformats.org/officeDocument/2006/relationships/viewProps" Target="/ppt/viewProps.xml" Id="Re1248b72a1ff42c2" /><Relationship Type="http://schemas.openxmlformats.org/officeDocument/2006/relationships/tableStyles" Target="/ppt/tableStyles.xml" Id="R50d4dc5f15664912" /><Relationship Type="http://schemas.openxmlformats.org/officeDocument/2006/relationships/font" Target="/ppt/fonts/font.dat" Id="Re5f8150d37eb472d" /><Relationship Type="http://schemas.openxmlformats.org/officeDocument/2006/relationships/font" Target="/ppt/fonts/font2.dat" Id="R57238cc450914a39" /><Relationship Type="http://schemas.openxmlformats.org/officeDocument/2006/relationships/font" Target="/ppt/fonts/font3.dat" Id="R03b14d4d1ffe4dbb" /><Relationship Type="http://schemas.openxmlformats.org/officeDocument/2006/relationships/font" Target="/ppt/fonts/font4.dat" Id="R0148e2e307ce4856" /><Relationship Type="http://schemas.openxmlformats.org/officeDocument/2006/relationships/font" Target="/ppt/fonts/font5.dat" Id="Rba816455dbe549c4" /><Relationship Type="http://schemas.openxmlformats.org/officeDocument/2006/relationships/font" Target="/ppt/fonts/font6.dat" Id="R29a8c59655d14d0c" /><Relationship Type="http://schemas.openxmlformats.org/officeDocument/2006/relationships/slide" Target="/ppt/slides/slide1.xml" Id="R4c0e4d920f084e59" /><Relationship Type="http://schemas.openxmlformats.org/officeDocument/2006/relationships/slide" Target="/ppt/slides/slide2.xml" Id="Rd62f645bbc5d4a60" /><Relationship Type="http://schemas.openxmlformats.org/officeDocument/2006/relationships/slide" Target="/ppt/slides/slide3.xml" Id="Rfbc9a79604d54485" /><Relationship Type="http://schemas.openxmlformats.org/officeDocument/2006/relationships/slide" Target="/ppt/slides/slide4.xml" Id="R01578d0aa0aa43d1" /><Relationship Type="http://schemas.openxmlformats.org/officeDocument/2006/relationships/slide" Target="/ppt/slides/slide5.xml" Id="R518bb20af7f34366" /><Relationship Type="http://schemas.openxmlformats.org/officeDocument/2006/relationships/slide" Target="/ppt/slides/slide6.xml" Id="R07cabdb47fae410d" /><Relationship Type="http://schemas.openxmlformats.org/officeDocument/2006/relationships/slide" Target="/ppt/slides/slide7.xml" Id="R85a1fca5e209438b" /><Relationship Type="http://schemas.openxmlformats.org/officeDocument/2006/relationships/slide" Target="/ppt/slides/slide8.xml" Id="R2f4a1e37c3324c6a" /><Relationship Type="http://schemas.openxmlformats.org/officeDocument/2006/relationships/slide" Target="/ppt/slides/slide9.xml" Id="R270b60e25df7429d" /><Relationship Type="http://schemas.openxmlformats.org/officeDocument/2006/relationships/slide" Target="/ppt/slides/slide10.xml" Id="R919117f4ea8b46c5" /><Relationship Type="http://schemas.openxmlformats.org/officeDocument/2006/relationships/slide" Target="/ppt/slides/slide11.xml" Id="R9095062566b4489b" /><Relationship Type="http://schemas.openxmlformats.org/officeDocument/2006/relationships/slide" Target="/ppt/slides/slide12.xml" Id="Rc967537d52614ee7" /><Relationship Type="http://schemas.openxmlformats.org/officeDocument/2006/relationships/slide" Target="/ppt/slides/slide13.xml" Id="Rda72c1dcfd2449e2" /><Relationship Type="http://schemas.openxmlformats.org/officeDocument/2006/relationships/slide" Target="/ppt/slides/slide14.xml" Id="R7afed4927b4140c5" /><Relationship Type="http://schemas.openxmlformats.org/officeDocument/2006/relationships/slide" Target="/ppt/slides/slide15.xml" Id="R74c11aed3b514343" /><Relationship Type="http://schemas.openxmlformats.org/officeDocument/2006/relationships/slide" Target="/ppt/slides/slide16.xml" Id="Ra238c1bfac5b41d3" /><Relationship Type="http://schemas.openxmlformats.org/officeDocument/2006/relationships/slide" Target="/ppt/slides/slide17.xml" Id="Rfd950915cac14825" /><Relationship Type="http://schemas.openxmlformats.org/officeDocument/2006/relationships/slide" Target="/ppt/slides/slide18.xml" Id="Ra0bb17adf3ce4dd5" /><Relationship Type="http://schemas.openxmlformats.org/officeDocument/2006/relationships/slide" Target="/ppt/slides/slide19.xml" Id="Re929037183eb4828" /><Relationship Type="http://schemas.openxmlformats.org/officeDocument/2006/relationships/slide" Target="/ppt/slides/slide20.xml" Id="R7fe11be92bbb4245" /><Relationship Type="http://schemas.openxmlformats.org/officeDocument/2006/relationships/slide" Target="/ppt/slides/slide21.xml" Id="R0f7b48864bc54b5d" /><Relationship Type="http://schemas.openxmlformats.org/officeDocument/2006/relationships/slide" Target="/ppt/slides/slide22.xml" Id="Rbe1a2da458d54cbe" /><Relationship Type="http://schemas.openxmlformats.org/officeDocument/2006/relationships/slide" Target="/ppt/slides/slide23.xml" Id="Re1285b7d8d844e8b" /><Relationship Type="http://schemas.openxmlformats.org/officeDocument/2006/relationships/slide" Target="/ppt/slides/slide24.xml" Id="Rb89e8433e6ea4b2b" /><Relationship Type="http://schemas.openxmlformats.org/officeDocument/2006/relationships/slide" Target="/ppt/slides/slide25.xml" Id="R9da65f7b969a4a29" /><Relationship Type="http://schemas.openxmlformats.org/officeDocument/2006/relationships/slide" Target="/ppt/slides/slide26.xml" Id="Rce5f95166b7544c1" /><Relationship Type="http://schemas.openxmlformats.org/officeDocument/2006/relationships/slide" Target="/ppt/slides/slide27.xml" Id="R691ab29b6c43482c" /><Relationship Type="http://schemas.openxmlformats.org/officeDocument/2006/relationships/slide" Target="/ppt/slides/slide28.xml" Id="R8e31ee869c694cf3" /><Relationship Type="http://schemas.openxmlformats.org/officeDocument/2006/relationships/slide" Target="/ppt/slides/slide29.xml" Id="R5a7320ebd29d4f7d" /><Relationship Type="http://schemas.openxmlformats.org/officeDocument/2006/relationships/slide" Target="/ppt/slides/slide30.xml" Id="R7076bc269e8d45bf" /><Relationship Type="http://schemas.openxmlformats.org/officeDocument/2006/relationships/slide" Target="/ppt/slides/slide31.xml" Id="R45d310a25bb547f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d0d596e74c64616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655360fcb254cc4" /><Relationship Type="http://schemas.openxmlformats.org/officeDocument/2006/relationships/notesMaster" Target="/ppt/notesMasters/notesMaster1.xml" Id="R40759b1e2f9f400b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49d2d740cb004f0d" /><Relationship Type="http://schemas.openxmlformats.org/officeDocument/2006/relationships/notesMaster" Target="/ppt/notesMasters/notesMaster1.xml" Id="Rc6f8c1f7139b47e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8b93fc307dd14f3b" /><Relationship Type="http://schemas.openxmlformats.org/officeDocument/2006/relationships/notesMaster" Target="/ppt/notesMasters/notesMaster1.xml" Id="R926e7d41e5374fd8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695d6c7343be402e" /><Relationship Type="http://schemas.openxmlformats.org/officeDocument/2006/relationships/notesMaster" Target="/ppt/notesMasters/notesMaster1.xml" Id="R9e178c70d6e04423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05eecbc632c4345" /><Relationship Type="http://schemas.openxmlformats.org/officeDocument/2006/relationships/notesMaster" Target="/ppt/notesMasters/notesMaster1.xml" Id="Rc2ce15fe111c4e52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55ebc8f091cd4f4b" /><Relationship Type="http://schemas.openxmlformats.org/officeDocument/2006/relationships/notesMaster" Target="/ppt/notesMasters/notesMaster1.xml" Id="R2bbff0569bb442c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683b1eaa268d4dfe" /><Relationship Type="http://schemas.openxmlformats.org/officeDocument/2006/relationships/notesMaster" Target="/ppt/notesMasters/notesMaster1.xml" Id="R51eb191962ee403a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367741ea7cdf41b4" /><Relationship Type="http://schemas.openxmlformats.org/officeDocument/2006/relationships/notesMaster" Target="/ppt/notesMasters/notesMaster1.xml" Id="Rb84d1d62cb0441fe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7587baf2ece84c6b" /><Relationship Type="http://schemas.openxmlformats.org/officeDocument/2006/relationships/notesMaster" Target="/ppt/notesMasters/notesMaster1.xml" Id="Rb02f55605e3a4c6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8df21e24357b4e4a" /><Relationship Type="http://schemas.openxmlformats.org/officeDocument/2006/relationships/notesMaster" Target="/ppt/notesMasters/notesMaster1.xml" Id="Rb03493ddc59e4ca6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21d78b0b16664e12" /><Relationship Type="http://schemas.openxmlformats.org/officeDocument/2006/relationships/notesMaster" Target="/ppt/notesMasters/notesMaster1.xml" Id="R5266ed7aa9ca407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45ae4d83e5345de" /><Relationship Type="http://schemas.openxmlformats.org/officeDocument/2006/relationships/notesMaster" Target="/ppt/notesMasters/notesMaster1.xml" Id="Rdd9d3f4241484732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9002f50ccd7448f8" /><Relationship Type="http://schemas.openxmlformats.org/officeDocument/2006/relationships/notesMaster" Target="/ppt/notesMasters/notesMaster1.xml" Id="R611c535c2ba94b69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1a1fb43473c24f33" /><Relationship Type="http://schemas.openxmlformats.org/officeDocument/2006/relationships/notesMaster" Target="/ppt/notesMasters/notesMaster1.xml" Id="R4965a1cc4d624693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36920f280e7c4147" /><Relationship Type="http://schemas.openxmlformats.org/officeDocument/2006/relationships/notesMaster" Target="/ppt/notesMasters/notesMaster1.xml" Id="R46a11d54149b48b9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af9aba1d415c4369" /><Relationship Type="http://schemas.openxmlformats.org/officeDocument/2006/relationships/notesMaster" Target="/ppt/notesMasters/notesMaster1.xml" Id="R9e7a34bba7064f17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94b93fdc057c4ac6" /><Relationship Type="http://schemas.openxmlformats.org/officeDocument/2006/relationships/notesMaster" Target="/ppt/notesMasters/notesMaster1.xml" Id="Red28d5230c1b4ddd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5.xml" Id="R048e7be8b0f14133" /><Relationship Type="http://schemas.openxmlformats.org/officeDocument/2006/relationships/notesMaster" Target="/ppt/notesMasters/notesMaster1.xml" Id="Ra075bcac59f0453e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6.xml" Id="R4bd96c53ae8c4f82" /><Relationship Type="http://schemas.openxmlformats.org/officeDocument/2006/relationships/notesMaster" Target="/ppt/notesMasters/notesMaster1.xml" Id="R93273ca50d3e4153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7.xml" Id="R9de52263225d4cff" /><Relationship Type="http://schemas.openxmlformats.org/officeDocument/2006/relationships/notesMaster" Target="/ppt/notesMasters/notesMaster1.xml" Id="R78b2c07039e64e78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8.xml" Id="R4e0ec183ea7b43f0" /><Relationship Type="http://schemas.openxmlformats.org/officeDocument/2006/relationships/notesMaster" Target="/ppt/notesMasters/notesMaster1.xml" Id="Rc88c4e0109274881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29.xml" Id="R46535f16219e4e7e" /><Relationship Type="http://schemas.openxmlformats.org/officeDocument/2006/relationships/notesMaster" Target="/ppt/notesMasters/notesMaster1.xml" Id="Rfa9a6f559d8642d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a78d64876444666" /><Relationship Type="http://schemas.openxmlformats.org/officeDocument/2006/relationships/notesMaster" Target="/ppt/notesMasters/notesMaster1.xml" Id="Rf532be025950486a" /></Relationships>
</file>

<file path=ppt/notesSlides/_rels/notesSlide30.xml.rels>&#65279;<?xml version="1.0" encoding="utf-8"?><Relationships xmlns="http://schemas.openxmlformats.org/package/2006/relationships"><Relationship Type="http://schemas.openxmlformats.org/officeDocument/2006/relationships/slide" Target="/ppt/slides/slide30.xml" Id="Rf13d4c67f2b64c70" /><Relationship Type="http://schemas.openxmlformats.org/officeDocument/2006/relationships/notesMaster" Target="/ppt/notesMasters/notesMaster1.xml" Id="Rd66b1b6e70674f91" /></Relationships>
</file>

<file path=ppt/notesSlides/_rels/notesSlide31.xml.rels>&#65279;<?xml version="1.0" encoding="utf-8"?><Relationships xmlns="http://schemas.openxmlformats.org/package/2006/relationships"><Relationship Type="http://schemas.openxmlformats.org/officeDocument/2006/relationships/slide" Target="/ppt/slides/slide31.xml" Id="R5a364139bb5c40cb" /><Relationship Type="http://schemas.openxmlformats.org/officeDocument/2006/relationships/notesMaster" Target="/ppt/notesMasters/notesMaster1.xml" Id="Rcb76d14b9c244dd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4f1d3d98aa9460f" /><Relationship Type="http://schemas.openxmlformats.org/officeDocument/2006/relationships/notesMaster" Target="/ppt/notesMasters/notesMaster1.xml" Id="Rba192eea03f04e4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a92d787bf3a4460" /><Relationship Type="http://schemas.openxmlformats.org/officeDocument/2006/relationships/notesMaster" Target="/ppt/notesMasters/notesMaster1.xml" Id="Raa8c48e9369c411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0edfd25fc8b46d2" /><Relationship Type="http://schemas.openxmlformats.org/officeDocument/2006/relationships/notesMaster" Target="/ppt/notesMasters/notesMaster1.xml" Id="R90d6703c624b4a6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751b279bfe74f7c" /><Relationship Type="http://schemas.openxmlformats.org/officeDocument/2006/relationships/notesMaster" Target="/ppt/notesMasters/notesMaster1.xml" Id="Rbea8b59087274d5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58887ca7cd054812" /><Relationship Type="http://schemas.openxmlformats.org/officeDocument/2006/relationships/notesMaster" Target="/ppt/notesMasters/notesMaster1.xml" Id="R17d5f7d01a5c468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ad2276ddc85f4127" /><Relationship Type="http://schemas.openxmlformats.org/officeDocument/2006/relationships/notesMaster" Target="/ppt/notesMasters/notesMaster1.xml" Id="R6a4fc3e18f2b475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a6cbc34555f4f50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f78aa90c3ef487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caa414fdf24482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4cbe2004ae94e76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e5f1dafa0a74595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8556ba40a9f4ed9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b69fa93da484304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b6fffcb7034ad5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7fe31c99af64be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305d2c91a0f4cd9" /></Relationships>
</file>

<file path=ppt/slideLayouts/slideLayout1.xml><?xml version="1.0" encoding="utf-8"?>
<p:sldLayout xmlns:p="http://schemas.openxmlformats.org/presentationml/2006/main" matchingName="Diapositiva de título" type="title">
  <p:cSld name="TITLE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Google Shape;16;p91">
            <a:extLst xmlns:a="http://schemas.openxmlformats.org/drawingml/2006/main">
              <a:ext uri="{FF2B5EF4-FFF2-40B4-BE49-F238E27FC236}">
                <a16:creationId xmlns:a16="http://schemas.microsoft.com/office/drawing/2014/main" id="{68D5601A-A031-42D0-9046-6AF37D3F2F5D}"/>
              </a:ext>
            </a:extLst>
          </p:cNvPr>
          <p:cNvSpPr>
            <a:spLocks xmlns:a="http://schemas.openxmlformats.org/drawingml/2006/main" noGrp="1"/>
          </p:cNvSpPr>
          <p:nvPr>
            <p:ph type="ctrTitle" idx="0"/>
          </p:nvPr>
        </p:nvSpPr>
        <p:spPr>
          <a:xfrm xmlns:a="http://schemas.openxmlformats.org/drawingml/2006/main">
            <a:off x="405051" y="589241"/>
            <a:ext cx="4590574" cy="125349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b">
            <a:normAutofit/>
          </a:bodyPr>
          <a:lstStyle xmlns:a="http://schemas.openxmlformats.org/drawingml/2006/main">
            <a:lvl1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50"/>
              <a:buFont typeface="Calibri"/>
              <a:buNone/>
              <a:defRPr sz="3150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17" name="Google Shape;17;p91">
            <a:extLst xmlns:a="http://schemas.openxmlformats.org/drawingml/2006/main">
              <a:ext uri="{FF2B5EF4-FFF2-40B4-BE49-F238E27FC236}">
                <a16:creationId xmlns:a16="http://schemas.microsoft.com/office/drawing/2014/main" id="{C2DB430F-8945-4021-A3D9-25F2686E9881}"/>
              </a:ext>
            </a:extLst>
          </p:cNvPr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675085" y="1891070"/>
            <a:ext cx="4050506" cy="869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algn="ctr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1260"/>
            </a:lvl1pPr>
            <a:lvl2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None/>
              <a:defRPr sz="945"/>
            </a:lvl3pPr>
            <a:lvl4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4pPr>
            <a:lvl5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5pPr>
            <a:lvl6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6pPr>
            <a:lvl7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7pPr>
            <a:lvl8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8pPr>
            <a:lvl9pPr algn="ctr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9pPr>
          </a:lstStyle>
          <a:p xmlns:a="http://schemas.openxmlformats.org/drawingml/2006/main">
            <a:endParaRPr/>
          </a:p>
        </p:txBody>
      </p:sp>
      <p:sp>
        <p:nvSpPr>
          <p:cNvPr id="18" name="Google Shape;18;p91">
            <a:extLst xmlns:a="http://schemas.openxmlformats.org/drawingml/2006/main">
              <a:ext uri="{FF2B5EF4-FFF2-40B4-BE49-F238E27FC236}">
                <a16:creationId xmlns:a16="http://schemas.microsoft.com/office/drawing/2014/main" id="{CBAF77E6-3EC3-4D24-83BF-25B176CFFC7C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19" name="Google Shape;19;p91">
            <a:extLst xmlns:a="http://schemas.openxmlformats.org/drawingml/2006/main">
              <a:ext uri="{FF2B5EF4-FFF2-40B4-BE49-F238E27FC236}">
                <a16:creationId xmlns:a16="http://schemas.microsoft.com/office/drawing/2014/main" id="{9D4EF496-6E61-4136-9BCC-DAAC60D32738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20" name="Google Shape;20;p91">
            <a:extLst xmlns:a="http://schemas.openxmlformats.org/drawingml/2006/main">
              <a:ext uri="{FF2B5EF4-FFF2-40B4-BE49-F238E27FC236}">
                <a16:creationId xmlns:a16="http://schemas.microsoft.com/office/drawing/2014/main" id="{4CACA5A6-9806-4A9C-A204-568138B30551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10.xml><?xml version="1.0" encoding="utf-8"?>
<p:sldLayout xmlns:p="http://schemas.openxmlformats.org/presentationml/2006/main" matchingName="Título vertical y texto" type="vertTitleAndTx">
  <p:cSld name="VERTICAL_TITLE_AND_VERTICAL_TEXT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9" name="Google Shape;79;p101">
            <a:extLst xmlns:a="http://schemas.openxmlformats.org/drawingml/2006/main">
              <a:ext uri="{FF2B5EF4-FFF2-40B4-BE49-F238E27FC236}">
                <a16:creationId xmlns:a16="http://schemas.microsoft.com/office/drawing/2014/main" id="{C1BE7FE9-4DAF-4F63-90D4-AD1973FAD0F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 rot="5400000">
            <a:off x="2921511" y="1135038"/>
            <a:ext cx="3051215" cy="11645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80" name="Google Shape;80;p101">
            <a:extLst xmlns:a="http://schemas.openxmlformats.org/drawingml/2006/main">
              <a:ext uri="{FF2B5EF4-FFF2-40B4-BE49-F238E27FC236}">
                <a16:creationId xmlns:a16="http://schemas.microsoft.com/office/drawing/2014/main" id="{1D598E88-AA34-4DCA-BBDA-5CCEB1F568AD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 rot="5400000">
            <a:off x="558716" y="4272"/>
            <a:ext cx="3051215" cy="3426053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429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81" name="Google Shape;81;p101">
            <a:extLst xmlns:a="http://schemas.openxmlformats.org/drawingml/2006/main">
              <a:ext uri="{FF2B5EF4-FFF2-40B4-BE49-F238E27FC236}">
                <a16:creationId xmlns:a16="http://schemas.microsoft.com/office/drawing/2014/main" id="{8B917330-A87F-41D3-9E29-F166CD91966F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82" name="Google Shape;82;p101">
            <a:extLst xmlns:a="http://schemas.openxmlformats.org/drawingml/2006/main">
              <a:ext uri="{FF2B5EF4-FFF2-40B4-BE49-F238E27FC236}">
                <a16:creationId xmlns:a16="http://schemas.microsoft.com/office/drawing/2014/main" id="{02B77B06-6724-4598-A24C-11AA984F6B89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83" name="Google Shape;83;p101">
            <a:extLst xmlns:a="http://schemas.openxmlformats.org/drawingml/2006/main">
              <a:ext uri="{FF2B5EF4-FFF2-40B4-BE49-F238E27FC236}">
                <a16:creationId xmlns:a16="http://schemas.microsoft.com/office/drawing/2014/main" id="{DF73AD95-0576-4D70-9603-BE135188B5EF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2.xml><?xml version="1.0" encoding="utf-8"?>
<p:sldLayout xmlns:p="http://schemas.openxmlformats.org/presentationml/2006/main" matchingName="Título y objetos" type="obj">
  <p:cSld name="OBJECT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Google Shape;22;p92">
            <a:extLst xmlns:a="http://schemas.openxmlformats.org/drawingml/2006/main">
              <a:ext uri="{FF2B5EF4-FFF2-40B4-BE49-F238E27FC236}">
                <a16:creationId xmlns:a16="http://schemas.microsoft.com/office/drawing/2014/main" id="{5E17B38B-5E14-461A-898C-40F8752F5606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082" cy="6959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23" name="Google Shape;23;p92">
            <a:extLst xmlns:a="http://schemas.openxmlformats.org/drawingml/2006/main">
              <a:ext uri="{FF2B5EF4-FFF2-40B4-BE49-F238E27FC236}">
                <a16:creationId xmlns:a16="http://schemas.microsoft.com/office/drawing/2014/main" id="{707F3F00-0B94-4710-B557-F3BB86036D91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371297" y="958453"/>
            <a:ext cx="4658082" cy="2284452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429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24" name="Google Shape;24;p92">
            <a:extLst xmlns:a="http://schemas.openxmlformats.org/drawingml/2006/main">
              <a:ext uri="{FF2B5EF4-FFF2-40B4-BE49-F238E27FC236}">
                <a16:creationId xmlns:a16="http://schemas.microsoft.com/office/drawing/2014/main" id="{EBBCB14F-243B-4FC4-8794-3A893A4E4C1C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25" name="Google Shape;25;p92">
            <a:extLst xmlns:a="http://schemas.openxmlformats.org/drawingml/2006/main">
              <a:ext uri="{FF2B5EF4-FFF2-40B4-BE49-F238E27FC236}">
                <a16:creationId xmlns:a16="http://schemas.microsoft.com/office/drawing/2014/main" id="{FD5DB504-F511-4F53-821D-56BEF6D81707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26" name="Google Shape;26;p92">
            <a:extLst xmlns:a="http://schemas.openxmlformats.org/drawingml/2006/main">
              <a:ext uri="{FF2B5EF4-FFF2-40B4-BE49-F238E27FC236}">
                <a16:creationId xmlns:a16="http://schemas.microsoft.com/office/drawing/2014/main" id="{2C1FFCAC-4207-4F92-AE21-E16EFE740A65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3.xml><?xml version="1.0" encoding="utf-8"?>
<p:sldLayout xmlns:p="http://schemas.openxmlformats.org/presentationml/2006/main" matchingName="Encabezado de sección" type="secHead">
  <p:cSld name="SECTION_HEADER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Google Shape;32;p93">
            <a:extLst xmlns:a="http://schemas.openxmlformats.org/drawingml/2006/main">
              <a:ext uri="{FF2B5EF4-FFF2-40B4-BE49-F238E27FC236}">
                <a16:creationId xmlns:a16="http://schemas.microsoft.com/office/drawing/2014/main" id="{619B835D-CD06-4E57-9BF8-37CA7769218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68484" y="897613"/>
            <a:ext cx="4658082" cy="1497687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b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50"/>
              <a:buFont typeface="Calibri"/>
              <a:buNone/>
              <a:defRPr sz="3150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33" name="Google Shape;33;p93">
            <a:extLst xmlns:a="http://schemas.openxmlformats.org/drawingml/2006/main">
              <a:ext uri="{FF2B5EF4-FFF2-40B4-BE49-F238E27FC236}">
                <a16:creationId xmlns:a16="http://schemas.microsoft.com/office/drawing/2014/main" id="{3CE62263-1778-42CA-843C-0DDC53536DC3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368484" y="2409469"/>
            <a:ext cx="4658082" cy="787598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228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1260">
                <a:solidFill>
                  <a:schemeClr val="dk1"/>
                </a:solidFill>
              </a:defRPr>
            </a:lvl1pPr>
            <a:lvl2pPr marL="914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1050"/>
              <a:buNone/>
              <a:defRPr sz="1050">
                <a:solidFill>
                  <a:srgbClr val="888888"/>
                </a:solidFill>
              </a:defRPr>
            </a:lvl2pPr>
            <a:lvl3pPr marL="1371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945"/>
              <a:buNone/>
              <a:defRPr sz="945">
                <a:solidFill>
                  <a:srgbClr val="888888"/>
                </a:solidFill>
              </a:defRPr>
            </a:lvl3pPr>
            <a:lvl4pPr marL="1828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839">
                <a:solidFill>
                  <a:srgbClr val="888888"/>
                </a:solidFill>
              </a:defRPr>
            </a:lvl4pPr>
            <a:lvl5pPr marL="22860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839">
                <a:solidFill>
                  <a:srgbClr val="888888"/>
                </a:solidFill>
              </a:defRPr>
            </a:lvl5pPr>
            <a:lvl6pPr marL="27432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839">
                <a:solidFill>
                  <a:srgbClr val="888888"/>
                </a:solidFill>
              </a:defRPr>
            </a:lvl6pPr>
            <a:lvl7pPr marL="3200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839">
                <a:solidFill>
                  <a:srgbClr val="888888"/>
                </a:solidFill>
              </a:defRPr>
            </a:lvl7pPr>
            <a:lvl8pPr marL="3657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839">
                <a:solidFill>
                  <a:srgbClr val="888888"/>
                </a:solidFill>
              </a:defRPr>
            </a:lvl8pPr>
            <a:lvl9pPr marL="4114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839">
                <a:solidFill>
                  <a:srgbClr val="888888"/>
                </a:solidFill>
              </a:defRPr>
            </a:lvl9pPr>
          </a:lstStyle>
          <a:p xmlns:a="http://schemas.openxmlformats.org/drawingml/2006/main">
            <a:endParaRPr/>
          </a:p>
        </p:txBody>
      </p:sp>
      <p:sp>
        <p:nvSpPr>
          <p:cNvPr id="34" name="Google Shape;34;p93">
            <a:extLst xmlns:a="http://schemas.openxmlformats.org/drawingml/2006/main">
              <a:ext uri="{FF2B5EF4-FFF2-40B4-BE49-F238E27FC236}">
                <a16:creationId xmlns:a16="http://schemas.microsoft.com/office/drawing/2014/main" id="{F1A48739-3D8D-4439-9526-7989F49FC945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35" name="Google Shape;35;p93">
            <a:extLst xmlns:a="http://schemas.openxmlformats.org/drawingml/2006/main">
              <a:ext uri="{FF2B5EF4-FFF2-40B4-BE49-F238E27FC236}">
                <a16:creationId xmlns:a16="http://schemas.microsoft.com/office/drawing/2014/main" id="{4C82D86B-D4EE-494A-8C59-B9222C2517EE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36" name="Google Shape;36;p93">
            <a:extLst xmlns:a="http://schemas.openxmlformats.org/drawingml/2006/main">
              <a:ext uri="{FF2B5EF4-FFF2-40B4-BE49-F238E27FC236}">
                <a16:creationId xmlns:a16="http://schemas.microsoft.com/office/drawing/2014/main" id="{8749E215-5F10-4BB0-840A-6A9C579DB6C1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4.xml><?xml version="1.0" encoding="utf-8"?>
<p:sldLayout xmlns:p="http://schemas.openxmlformats.org/presentationml/2006/main" matchingName="Dos objetos" type="twoObj">
  <p:cSld name="TWO_OBJECTS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Google Shape;38;p94">
            <a:extLst xmlns:a="http://schemas.openxmlformats.org/drawingml/2006/main">
              <a:ext uri="{FF2B5EF4-FFF2-40B4-BE49-F238E27FC236}">
                <a16:creationId xmlns:a16="http://schemas.microsoft.com/office/drawing/2014/main" id="{A2D9C25D-7DCF-451D-AFDD-4E7758F4F21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082" cy="6959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39" name="Google Shape;39;p94">
            <a:extLst xmlns:a="http://schemas.openxmlformats.org/drawingml/2006/main">
              <a:ext uri="{FF2B5EF4-FFF2-40B4-BE49-F238E27FC236}">
                <a16:creationId xmlns:a16="http://schemas.microsoft.com/office/drawing/2014/main" id="{9A5A891D-BC16-43E6-9BAA-FCC72D023C36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371296" y="958453"/>
            <a:ext cx="2295287" cy="2284452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429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40" name="Google Shape;40;p94">
            <a:extLst xmlns:a="http://schemas.openxmlformats.org/drawingml/2006/main">
              <a:ext uri="{FF2B5EF4-FFF2-40B4-BE49-F238E27FC236}">
                <a16:creationId xmlns:a16="http://schemas.microsoft.com/office/drawing/2014/main" id="{D173FA83-E77C-452D-A63C-F12E3AE8F7CF}"/>
              </a:ext>
            </a:extLst>
          </p:cNvPr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2734092" y="958453"/>
            <a:ext cx="2295287" cy="2284452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429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41" name="Google Shape;41;p94">
            <a:extLst xmlns:a="http://schemas.openxmlformats.org/drawingml/2006/main">
              <a:ext uri="{FF2B5EF4-FFF2-40B4-BE49-F238E27FC236}">
                <a16:creationId xmlns:a16="http://schemas.microsoft.com/office/drawing/2014/main" id="{D38BF497-E6C6-4859-9273-5202551B1233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42" name="Google Shape;42;p94">
            <a:extLst xmlns:a="http://schemas.openxmlformats.org/drawingml/2006/main">
              <a:ext uri="{FF2B5EF4-FFF2-40B4-BE49-F238E27FC236}">
                <a16:creationId xmlns:a16="http://schemas.microsoft.com/office/drawing/2014/main" id="{1D2F95B6-774A-489B-9C89-96F2DBF0675F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43" name="Google Shape;43;p94">
            <a:extLst xmlns:a="http://schemas.openxmlformats.org/drawingml/2006/main">
              <a:ext uri="{FF2B5EF4-FFF2-40B4-BE49-F238E27FC236}">
                <a16:creationId xmlns:a16="http://schemas.microsoft.com/office/drawing/2014/main" id="{7A4C7B32-6D33-44C7-94FF-5AA472C6D11E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5.xml><?xml version="1.0" encoding="utf-8"?>
<p:sldLayout xmlns:p="http://schemas.openxmlformats.org/presentationml/2006/main" matchingName="Comparación" type="twoTxTwoObj">
  <p:cSld name="TWO_OBJECTS_WITH_TEXT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5" name="Google Shape;45;p95">
            <a:extLst xmlns:a="http://schemas.openxmlformats.org/drawingml/2006/main">
              <a:ext uri="{FF2B5EF4-FFF2-40B4-BE49-F238E27FC236}">
                <a16:creationId xmlns:a16="http://schemas.microsoft.com/office/drawing/2014/main" id="{A8431D86-858F-44BA-BA33-B5F8D51C4B4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2000" y="191691"/>
            <a:ext cx="4658082" cy="6959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46" name="Google Shape;46;p95">
            <a:extLst xmlns:a="http://schemas.openxmlformats.org/drawingml/2006/main">
              <a:ext uri="{FF2B5EF4-FFF2-40B4-BE49-F238E27FC236}">
                <a16:creationId xmlns:a16="http://schemas.microsoft.com/office/drawing/2014/main" id="{9C0BAEA4-F3AD-44B8-95A5-3A184B8E04F4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372001" y="882610"/>
            <a:ext cx="2284738" cy="432554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b">
            <a:normAutofit/>
          </a:bodyPr>
          <a:lstStyle xmlns:a="http://schemas.openxmlformats.org/drawingml/2006/main">
            <a:lvl1pPr marL="457200" indent="-228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1260" b="1"/>
            </a:lvl1pPr>
            <a:lvl2pPr marL="914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 b="1"/>
            </a:lvl2pPr>
            <a:lvl3pPr marL="1371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None/>
              <a:defRPr sz="945" b="1"/>
            </a:lvl3pPr>
            <a:lvl4pPr marL="1828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4pPr>
            <a:lvl5pPr marL="22860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5pPr>
            <a:lvl6pPr marL="27432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6pPr>
            <a:lvl7pPr marL="3200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7pPr>
            <a:lvl8pPr marL="3657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8pPr>
            <a:lvl9pPr marL="4114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9pPr>
          </a:lstStyle>
          <a:p xmlns:a="http://schemas.openxmlformats.org/drawingml/2006/main">
            <a:endParaRPr/>
          </a:p>
        </p:txBody>
      </p:sp>
      <p:sp>
        <p:nvSpPr>
          <p:cNvPr id="47" name="Google Shape;47;p95">
            <a:extLst xmlns:a="http://schemas.openxmlformats.org/drawingml/2006/main">
              <a:ext uri="{FF2B5EF4-FFF2-40B4-BE49-F238E27FC236}">
                <a16:creationId xmlns:a16="http://schemas.microsoft.com/office/drawing/2014/main" id="{63312F8A-1FF2-436B-AB82-C5AA3E81315E}"/>
              </a:ext>
            </a:extLst>
          </p:cNvPr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372001" y="1315164"/>
            <a:ext cx="2284738" cy="1934409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429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48" name="Google Shape;48;p95">
            <a:extLst xmlns:a="http://schemas.openxmlformats.org/drawingml/2006/main">
              <a:ext uri="{FF2B5EF4-FFF2-40B4-BE49-F238E27FC236}">
                <a16:creationId xmlns:a16="http://schemas.microsoft.com/office/drawing/2014/main" id="{F1EECDF8-3288-4426-AEF5-C94C5D8C0D64}"/>
              </a:ext>
            </a:extLst>
          </p:cNvPr>
          <p:cNvSpPr>
            <a:spLocks xmlns:a="http://schemas.openxmlformats.org/drawingml/2006/main" noGrp="1"/>
          </p:cNvSpPr>
          <p:nvPr>
            <p:ph type="body" idx="3"/>
          </p:nvPr>
        </p:nvSpPr>
        <p:spPr>
          <a:xfrm xmlns:a="http://schemas.openxmlformats.org/drawingml/2006/main">
            <a:off x="2734092" y="882610"/>
            <a:ext cx="2295990" cy="432554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b">
            <a:normAutofit/>
          </a:bodyPr>
          <a:lstStyle xmlns:a="http://schemas.openxmlformats.org/drawingml/2006/main">
            <a:lvl1pPr marL="457200" indent="-228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260"/>
              <a:buNone/>
              <a:defRPr sz="1260" b="1"/>
            </a:lvl1pPr>
            <a:lvl2pPr marL="914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 b="1"/>
            </a:lvl2pPr>
            <a:lvl3pPr marL="1371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None/>
              <a:defRPr sz="945" b="1"/>
            </a:lvl3pPr>
            <a:lvl4pPr marL="1828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4pPr>
            <a:lvl5pPr marL="22860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5pPr>
            <a:lvl6pPr marL="27432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6pPr>
            <a:lvl7pPr marL="3200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7pPr>
            <a:lvl8pPr marL="3657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8pPr>
            <a:lvl9pPr marL="4114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 b="1"/>
            </a:lvl9pPr>
          </a:lstStyle>
          <a:p xmlns:a="http://schemas.openxmlformats.org/drawingml/2006/main">
            <a:endParaRPr/>
          </a:p>
        </p:txBody>
      </p:sp>
      <p:sp>
        <p:nvSpPr>
          <p:cNvPr id="49" name="Google Shape;49;p95">
            <a:extLst xmlns:a="http://schemas.openxmlformats.org/drawingml/2006/main">
              <a:ext uri="{FF2B5EF4-FFF2-40B4-BE49-F238E27FC236}">
                <a16:creationId xmlns:a16="http://schemas.microsoft.com/office/drawing/2014/main" id="{BC2C8CA6-533E-445D-9B3D-B693472BD442}"/>
              </a:ext>
            </a:extLst>
          </p:cNvPr>
          <p:cNvSpPr>
            <a:spLocks xmlns:a="http://schemas.openxmlformats.org/drawingml/2006/main" noGrp="1"/>
          </p:cNvSpPr>
          <p:nvPr>
            <p:ph type="body" idx="4"/>
          </p:nvPr>
        </p:nvSpPr>
        <p:spPr>
          <a:xfrm xmlns:a="http://schemas.openxmlformats.org/drawingml/2006/main">
            <a:off x="2734092" y="1315164"/>
            <a:ext cx="2295990" cy="1934409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429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50" name="Google Shape;50;p95">
            <a:extLst xmlns:a="http://schemas.openxmlformats.org/drawingml/2006/main">
              <a:ext uri="{FF2B5EF4-FFF2-40B4-BE49-F238E27FC236}">
                <a16:creationId xmlns:a16="http://schemas.microsoft.com/office/drawing/2014/main" id="{FEC7D745-4997-438E-8AC6-97ED1A6E4BED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51" name="Google Shape;51;p95">
            <a:extLst xmlns:a="http://schemas.openxmlformats.org/drawingml/2006/main">
              <a:ext uri="{FF2B5EF4-FFF2-40B4-BE49-F238E27FC236}">
                <a16:creationId xmlns:a16="http://schemas.microsoft.com/office/drawing/2014/main" id="{E3ED487B-1A9C-4B75-814A-29E1A9A910E3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52" name="Google Shape;52;p95">
            <a:extLst xmlns:a="http://schemas.openxmlformats.org/drawingml/2006/main">
              <a:ext uri="{FF2B5EF4-FFF2-40B4-BE49-F238E27FC236}">
                <a16:creationId xmlns:a16="http://schemas.microsoft.com/office/drawing/2014/main" id="{22082138-7A1E-45E7-8FB7-90E2EE1BDD55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6.xml><?xml version="1.0" encoding="utf-8"?>
<p:sldLayout xmlns:p="http://schemas.openxmlformats.org/presentationml/2006/main" matchingName="Solo el título" type="titleOnly">
  <p:cSld name="TITLE_ONLY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4" name="Google Shape;54;p96">
            <a:extLst xmlns:a="http://schemas.openxmlformats.org/drawingml/2006/main">
              <a:ext uri="{FF2B5EF4-FFF2-40B4-BE49-F238E27FC236}">
                <a16:creationId xmlns:a16="http://schemas.microsoft.com/office/drawing/2014/main" id="{662EA01B-F9BD-480C-A2D9-C51380CBDA9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082" cy="6959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55" name="Google Shape;55;p96">
            <a:extLst xmlns:a="http://schemas.openxmlformats.org/drawingml/2006/main">
              <a:ext uri="{FF2B5EF4-FFF2-40B4-BE49-F238E27FC236}">
                <a16:creationId xmlns:a16="http://schemas.microsoft.com/office/drawing/2014/main" id="{47DF966F-7CC6-4199-AA66-C517652ED6E4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56" name="Google Shape;56;p96">
            <a:extLst xmlns:a="http://schemas.openxmlformats.org/drawingml/2006/main">
              <a:ext uri="{FF2B5EF4-FFF2-40B4-BE49-F238E27FC236}">
                <a16:creationId xmlns:a16="http://schemas.microsoft.com/office/drawing/2014/main" id="{57F6866F-DBF5-4273-80DA-505971B2544B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57" name="Google Shape;57;p96">
            <a:extLst xmlns:a="http://schemas.openxmlformats.org/drawingml/2006/main">
              <a:ext uri="{FF2B5EF4-FFF2-40B4-BE49-F238E27FC236}">
                <a16:creationId xmlns:a16="http://schemas.microsoft.com/office/drawing/2014/main" id="{1521F50F-9E4F-4167-B2D5-D477F468F5B3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7.xml><?xml version="1.0" encoding="utf-8"?>
<p:sldLayout xmlns:p="http://schemas.openxmlformats.org/presentationml/2006/main" matchingName="Contenido con título" type="objTx">
  <p:cSld name="OBJECT_WITH_CAPTION_TEXT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9" name="Google Shape;59;p98">
            <a:extLst xmlns:a="http://schemas.openxmlformats.org/drawingml/2006/main">
              <a:ext uri="{FF2B5EF4-FFF2-40B4-BE49-F238E27FC236}">
                <a16:creationId xmlns:a16="http://schemas.microsoft.com/office/drawing/2014/main" id="{78471A0D-2D76-4DAD-A081-0E18815D9FF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2000" y="240030"/>
            <a:ext cx="1741858" cy="84010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b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Calibri"/>
              <a:buNone/>
              <a:defRPr sz="1679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60" name="Google Shape;60;p98">
            <a:extLst xmlns:a="http://schemas.openxmlformats.org/drawingml/2006/main">
              <a:ext uri="{FF2B5EF4-FFF2-40B4-BE49-F238E27FC236}">
                <a16:creationId xmlns:a16="http://schemas.microsoft.com/office/drawing/2014/main" id="{3E06B3D3-42BD-4A6B-A0C4-3B4F76C6FB3F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2295990" y="518399"/>
            <a:ext cx="2734092" cy="2558653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3528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680"/>
              <a:buChar char="•"/>
              <a:defRPr sz="1679"/>
            </a:lvl1pPr>
            <a:lvl2pPr marL="914400" indent="-321944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470"/>
              <a:buChar char="•"/>
              <a:defRPr sz="1470"/>
            </a:lvl2pPr>
            <a:lvl3pPr marL="1371600" indent="-30861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260"/>
              <a:buChar char="•"/>
              <a:defRPr sz="1260"/>
            </a:lvl3pPr>
            <a:lvl4pPr marL="1828800" indent="-295275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4pPr>
            <a:lvl5pPr marL="2286000" indent="-295275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5pPr>
            <a:lvl6pPr marL="2743200" indent="-295275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6pPr>
            <a:lvl7pPr marL="3200400" indent="-295275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7pPr>
            <a:lvl8pPr marL="3657600" indent="-295275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8pPr>
            <a:lvl9pPr marL="4114800" indent="-295275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Char char="•"/>
              <a:defRPr sz="1050"/>
            </a:lvl9pPr>
          </a:lstStyle>
          <a:p xmlns:a="http://schemas.openxmlformats.org/drawingml/2006/main">
            <a:endParaRPr/>
          </a:p>
        </p:txBody>
      </p:sp>
      <p:sp>
        <p:nvSpPr>
          <p:cNvPr id="61" name="Google Shape;61;p98">
            <a:extLst xmlns:a="http://schemas.openxmlformats.org/drawingml/2006/main">
              <a:ext uri="{FF2B5EF4-FFF2-40B4-BE49-F238E27FC236}">
                <a16:creationId xmlns:a16="http://schemas.microsoft.com/office/drawing/2014/main" id="{743A90C0-CA11-406B-8D95-F40727A93983}"/>
              </a:ext>
            </a:extLst>
          </p:cNvPr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372000" y="1080135"/>
            <a:ext cx="1741858" cy="2001084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228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1pPr>
            <a:lvl2pPr marL="914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735"/>
              <a:buNone/>
              <a:defRPr sz="735"/>
            </a:lvl2pPr>
            <a:lvl3pPr marL="1371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630"/>
              <a:buNone/>
              <a:defRPr sz="630"/>
            </a:lvl3pPr>
            <a:lvl4pPr marL="1828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4pPr>
            <a:lvl5pPr marL="22860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5pPr>
            <a:lvl6pPr marL="27432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6pPr>
            <a:lvl7pPr marL="3200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7pPr>
            <a:lvl8pPr marL="3657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8pPr>
            <a:lvl9pPr marL="4114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9pPr>
          </a:lstStyle>
          <a:p xmlns:a="http://schemas.openxmlformats.org/drawingml/2006/main">
            <a:endParaRPr/>
          </a:p>
        </p:txBody>
      </p:sp>
      <p:sp>
        <p:nvSpPr>
          <p:cNvPr id="62" name="Google Shape;62;p98">
            <a:extLst xmlns:a="http://schemas.openxmlformats.org/drawingml/2006/main">
              <a:ext uri="{FF2B5EF4-FFF2-40B4-BE49-F238E27FC236}">
                <a16:creationId xmlns:a16="http://schemas.microsoft.com/office/drawing/2014/main" id="{917A0341-D715-40C4-9B25-E31AD2320EDF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63" name="Google Shape;63;p98">
            <a:extLst xmlns:a="http://schemas.openxmlformats.org/drawingml/2006/main">
              <a:ext uri="{FF2B5EF4-FFF2-40B4-BE49-F238E27FC236}">
                <a16:creationId xmlns:a16="http://schemas.microsoft.com/office/drawing/2014/main" id="{19F6A68B-F083-4EBB-A7DA-E339C2616E4C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64" name="Google Shape;64;p98">
            <a:extLst xmlns:a="http://schemas.openxmlformats.org/drawingml/2006/main">
              <a:ext uri="{FF2B5EF4-FFF2-40B4-BE49-F238E27FC236}">
                <a16:creationId xmlns:a16="http://schemas.microsoft.com/office/drawing/2014/main" id="{00D27363-64AA-4633-A256-FE620FC6E9C6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8.xml><?xml version="1.0" encoding="utf-8"?>
<p:sldLayout xmlns:p="http://schemas.openxmlformats.org/presentationml/2006/main" matchingName="Imagen con título" type="picTx">
  <p:cSld name="PICTURE_WITH_CAPTION_TEXT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6" name="Google Shape;66;p99">
            <a:extLst xmlns:a="http://schemas.openxmlformats.org/drawingml/2006/main">
              <a:ext uri="{FF2B5EF4-FFF2-40B4-BE49-F238E27FC236}">
                <a16:creationId xmlns:a16="http://schemas.microsoft.com/office/drawing/2014/main" id="{E6807465-5B50-42DF-8B30-BF158D09AB9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2000" y="240030"/>
            <a:ext cx="1741858" cy="84010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b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Calibri"/>
              <a:buNone/>
              <a:defRPr sz="1679"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67" name="Google Shape;67;p99">
            <a:extLst xmlns:a="http://schemas.openxmlformats.org/drawingml/2006/main">
              <a:ext uri="{FF2B5EF4-FFF2-40B4-BE49-F238E27FC236}">
                <a16:creationId xmlns:a16="http://schemas.microsoft.com/office/drawing/2014/main" id="{7779A7D3-0A1B-4C48-A4BF-F9E821EA3ABA}"/>
              </a:ext>
            </a:extLst>
          </p:cNvPr>
          <p:cNvSpPr>
            <a:spLocks xmlns:a="http://schemas.openxmlformats.org/drawingml/2006/main" noGrp="1"/>
          </p:cNvSpPr>
          <p:nvPr>
            <p:ph type="pic" idx="2"/>
          </p:nvPr>
        </p:nvSpPr>
        <p:spPr>
          <a:xfrm xmlns:a="http://schemas.openxmlformats.org/drawingml/2006/main">
            <a:off x="2295990" y="518399"/>
            <a:ext cx="2734092" cy="2558653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</p:sp>
      <p:sp>
        <p:nvSpPr>
          <p:cNvPr id="68" name="Google Shape;68;p99">
            <a:extLst xmlns:a="http://schemas.openxmlformats.org/drawingml/2006/main">
              <a:ext uri="{FF2B5EF4-FFF2-40B4-BE49-F238E27FC236}">
                <a16:creationId xmlns:a16="http://schemas.microsoft.com/office/drawing/2014/main" id="{C6E564B5-35B1-4697-93DB-FE37F14274E0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372000" y="1080135"/>
            <a:ext cx="1741858" cy="2001084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2286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840"/>
              <a:buNone/>
              <a:defRPr sz="839"/>
            </a:lvl1pPr>
            <a:lvl2pPr marL="914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735"/>
              <a:buNone/>
              <a:defRPr sz="735"/>
            </a:lvl2pPr>
            <a:lvl3pPr marL="1371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630"/>
              <a:buNone/>
              <a:defRPr sz="630"/>
            </a:lvl3pPr>
            <a:lvl4pPr marL="1828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4pPr>
            <a:lvl5pPr marL="22860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5pPr>
            <a:lvl6pPr marL="27432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6pPr>
            <a:lvl7pPr marL="32004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7pPr>
            <a:lvl8pPr marL="36576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8pPr>
            <a:lvl9pPr marL="4114800" indent="-2286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525"/>
              <a:buNone/>
              <a:defRPr sz="525"/>
            </a:lvl9pPr>
          </a:lstStyle>
          <a:p xmlns:a="http://schemas.openxmlformats.org/drawingml/2006/main">
            <a:endParaRPr/>
          </a:p>
        </p:txBody>
      </p:sp>
      <p:sp>
        <p:nvSpPr>
          <p:cNvPr id="69" name="Google Shape;69;p99">
            <a:extLst xmlns:a="http://schemas.openxmlformats.org/drawingml/2006/main">
              <a:ext uri="{FF2B5EF4-FFF2-40B4-BE49-F238E27FC236}">
                <a16:creationId xmlns:a16="http://schemas.microsoft.com/office/drawing/2014/main" id="{12B90031-CF64-4B52-9646-DF18459014E0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70" name="Google Shape;70;p99">
            <a:extLst xmlns:a="http://schemas.openxmlformats.org/drawingml/2006/main">
              <a:ext uri="{FF2B5EF4-FFF2-40B4-BE49-F238E27FC236}">
                <a16:creationId xmlns:a16="http://schemas.microsoft.com/office/drawing/2014/main" id="{1AF4A897-9475-4F9C-ABE7-028DD8281268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71" name="Google Shape;71;p99">
            <a:extLst xmlns:a="http://schemas.openxmlformats.org/drawingml/2006/main">
              <a:ext uri="{FF2B5EF4-FFF2-40B4-BE49-F238E27FC236}">
                <a16:creationId xmlns:a16="http://schemas.microsoft.com/office/drawing/2014/main" id="{ED2224E0-D1DD-4FCA-BF66-CA227684E53C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Layouts/slideLayout9.xml><?xml version="1.0" encoding="utf-8"?>
<p:sldLayout xmlns:p="http://schemas.openxmlformats.org/presentationml/2006/main" matchingName="Título y texto vertical" type="vertTx">
  <p:cSld name="VERTICAL_TEXT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3" name="Google Shape;73;p100">
            <a:extLst xmlns:a="http://schemas.openxmlformats.org/drawingml/2006/main">
              <a:ext uri="{FF2B5EF4-FFF2-40B4-BE49-F238E27FC236}">
                <a16:creationId xmlns:a16="http://schemas.microsoft.com/office/drawing/2014/main" id="{D982C952-5D8F-4677-B72B-72FF9F8DDC9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082" cy="6959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rmAutofit/>
          </a:bodyPr>
          <a:lstStyle xmlns:a="http://schemas.openxmlformats.org/drawingml/2006/main"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74" name="Google Shape;74;p100">
            <a:extLst xmlns:a="http://schemas.openxmlformats.org/drawingml/2006/main">
              <a:ext uri="{FF2B5EF4-FFF2-40B4-BE49-F238E27FC236}">
                <a16:creationId xmlns:a16="http://schemas.microsoft.com/office/drawing/2014/main" id="{A06A2376-9C33-4DCA-A943-2F5010FA04F8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 rot="5400000">
            <a:off x="1558112" y="-228362"/>
            <a:ext cx="2284452" cy="4658082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indent="-342900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indent="-34290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75" name="Google Shape;75;p100">
            <a:extLst xmlns:a="http://schemas.openxmlformats.org/drawingml/2006/main">
              <a:ext uri="{FF2B5EF4-FFF2-40B4-BE49-F238E27FC236}">
                <a16:creationId xmlns:a16="http://schemas.microsoft.com/office/drawing/2014/main" id="{47F7559E-78F4-4907-AFF0-F72B872A6C63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76" name="Google Shape;76;p100">
            <a:extLst xmlns:a="http://schemas.openxmlformats.org/drawingml/2006/main">
              <a:ext uri="{FF2B5EF4-FFF2-40B4-BE49-F238E27FC236}">
                <a16:creationId xmlns:a16="http://schemas.microsoft.com/office/drawing/2014/main" id="{223B5E2A-1E6E-441E-8346-CC526BEAD85B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 xmlns:a="http://schemas.openxmlformats.org/drawingml/2006/main">
            <a:endParaRPr/>
          </a:p>
        </p:txBody>
      </p:sp>
      <p:sp>
        <p:nvSpPr>
          <p:cNvPr id="77" name="Google Shape;77;p100">
            <a:extLst xmlns:a="http://schemas.openxmlformats.org/drawingml/2006/main">
              <a:ext uri="{FF2B5EF4-FFF2-40B4-BE49-F238E27FC236}">
                <a16:creationId xmlns:a16="http://schemas.microsoft.com/office/drawing/2014/main" id="{C1AE9FA9-C9B6-4739-AE6A-CAED0E10848A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image" Target="/ppt/media/image.jpeg" Id="R8fa0bdd5d35a4708" /><Relationship Type="http://schemas.openxmlformats.org/officeDocument/2006/relationships/theme" Target="/ppt/slideMasters/theme/theme2.xml" Id="R31067a1125944632" /><Relationship Type="http://schemas.openxmlformats.org/officeDocument/2006/relationships/slideLayout" Target="/ppt/slideLayouts/slideLayout1.xml" Id="Rbe7dade09cfe454e" /><Relationship Type="http://schemas.openxmlformats.org/officeDocument/2006/relationships/slideLayout" Target="/ppt/slideLayouts/slideLayout2.xml" Id="R86a92b07dcc44cc7" /><Relationship Type="http://schemas.openxmlformats.org/officeDocument/2006/relationships/slideLayout" Target="/ppt/slideLayouts/slideLayout3.xml" Id="R2e72d1cf93fd425f" /><Relationship Type="http://schemas.openxmlformats.org/officeDocument/2006/relationships/slideLayout" Target="/ppt/slideLayouts/slideLayout4.xml" Id="Rfda9fbdc9c23411c" /><Relationship Type="http://schemas.openxmlformats.org/officeDocument/2006/relationships/slideLayout" Target="/ppt/slideLayouts/slideLayout5.xml" Id="R77d1eff2ce4b460d" /><Relationship Type="http://schemas.openxmlformats.org/officeDocument/2006/relationships/slideLayout" Target="/ppt/slideLayouts/slideLayout6.xml" Id="R3bd1438f08764c1d" /><Relationship Type="http://schemas.openxmlformats.org/officeDocument/2006/relationships/slideLayout" Target="/ppt/slideLayouts/slideLayout7.xml" Id="R6cd45e62292e49bc" /><Relationship Type="http://schemas.openxmlformats.org/officeDocument/2006/relationships/slideLayout" Target="/ppt/slideLayouts/slideLayout8.xml" Id="Ra0f2b92322994e43" /><Relationship Type="http://schemas.openxmlformats.org/officeDocument/2006/relationships/slideLayout" Target="/ppt/slideLayouts/slideLayout9.xml" Id="R635400b85edf4629" /><Relationship Type="http://schemas.openxmlformats.org/officeDocument/2006/relationships/slideLayout" Target="/ppt/slideLayouts/slideLayout10.xml" Id="R0e30aa33c2104fa1" /></Relationships>
</file>

<file path=ppt/slideMasters/slideMaster1.xml><?xml version="1.0" encoding="utf-8"?>
<p:sldMaster xmlns:p="http://schemas.openxmlformats.org/presentationml/2006/main">
  <p:cSld>
    <p:bg>
      <p:bgPr>
        <a:blipFill xmlns:a="http://schemas.openxmlformats.org/drawingml/2006/main">
          <a:blip xmlns:r="http://schemas.openxmlformats.org/officeDocument/2006/relationships" r:embed="R8fa0bdd5d35a4708">
            <a:alphaModFix/>
          </a:blip>
          <a:stretch>
            <a:fillRect l="0" t="0" r="0" b="0"/>
          </a:stretch>
        </a:blip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Google Shape;10;p90">
            <a:extLst xmlns:a="http://schemas.openxmlformats.org/drawingml/2006/main">
              <a:ext uri="{FF2B5EF4-FFF2-40B4-BE49-F238E27FC236}">
                <a16:creationId xmlns:a16="http://schemas.microsoft.com/office/drawing/2014/main" id="{A1FB8233-3B49-4595-8527-F4DF4DA2E37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082" cy="69592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rmAutofit/>
          </a:bodyPr>
          <a:lstStyle xmlns:a="http://schemas.openxmlformats.org/drawingml/2006/main">
            <a:lvl1pPr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10"/>
              <a:buFont typeface="Calibri"/>
              <a:buNone/>
              <a:defRPr sz="2310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 xmlns:a="http://schemas.openxmlformats.org/drawingml/2006/main">
            <a:endParaRPr/>
          </a:p>
        </p:txBody>
      </p:sp>
      <p:sp>
        <p:nvSpPr>
          <p:cNvPr id="11" name="Google Shape;11;p90">
            <a:extLst xmlns:a="http://schemas.openxmlformats.org/drawingml/2006/main">
              <a:ext uri="{FF2B5EF4-FFF2-40B4-BE49-F238E27FC236}">
                <a16:creationId xmlns:a16="http://schemas.microsoft.com/office/drawing/2014/main" id="{FF76F117-414E-402E-A7D7-76C6F7335581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371297" y="958453"/>
            <a:ext cx="4658082" cy="2284452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t">
            <a:normAutofit/>
          </a:bodyPr>
          <a:lstStyle xmlns:a="http://schemas.openxmlformats.org/drawingml/2006/main">
            <a:lvl1pPr marL="457200" marR="0" indent="-321945" algn="l">
              <a:lnSpc>
                <a:spcPct val="90000"/>
              </a:lnSpc>
              <a:spcBef>
                <a:spcPts val="525"/>
              </a:spcBef>
              <a:spcAft>
                <a:spcPts val="0"/>
              </a:spcAft>
              <a:buClr>
                <a:schemeClr val="dk1"/>
              </a:buClr>
              <a:buSzPts val="1470"/>
              <a:buFont typeface="Arial"/>
              <a:buChar char="•"/>
              <a:defRPr sz="1470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indent="-308610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260"/>
              <a:buFont typeface="Arial"/>
              <a:buChar char="•"/>
              <a:defRPr sz="1260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indent="-295275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Char char="•"/>
              <a:defRPr sz="1050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indent="-288607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Font typeface="Arial"/>
              <a:buChar char="•"/>
              <a:defRPr sz="945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indent="-288607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Font typeface="Arial"/>
              <a:buChar char="•"/>
              <a:defRPr sz="945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indent="-288607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Font typeface="Arial"/>
              <a:buChar char="•"/>
              <a:defRPr sz="945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indent="-288607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Font typeface="Arial"/>
              <a:buChar char="•"/>
              <a:defRPr sz="945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indent="-288607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Font typeface="Arial"/>
              <a:buChar char="•"/>
              <a:defRPr sz="945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indent="-288607" algn="l">
              <a:lnSpc>
                <a:spcPct val="90000"/>
              </a:lnSpc>
              <a:spcBef>
                <a:spcPts val="263"/>
              </a:spcBef>
              <a:spcAft>
                <a:spcPts val="0"/>
              </a:spcAft>
              <a:buClr>
                <a:schemeClr val="dk1"/>
              </a:buClr>
              <a:buSzPts val="945"/>
              <a:buFont typeface="Arial"/>
              <a:buChar char="•"/>
              <a:defRPr sz="945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endParaRPr/>
          </a:p>
        </p:txBody>
      </p:sp>
      <p:sp>
        <p:nvSpPr>
          <p:cNvPr id="12" name="Google Shape;12;p90">
            <a:extLst xmlns:a="http://schemas.openxmlformats.org/drawingml/2006/main">
              <a:ext uri="{FF2B5EF4-FFF2-40B4-BE49-F238E27FC236}">
                <a16:creationId xmlns:a16="http://schemas.microsoft.com/office/drawing/2014/main" id="{760FE6D5-41E7-49C2-A2AD-DD6EA97CB7B9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371296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endParaRPr/>
          </a:p>
        </p:txBody>
      </p:sp>
      <p:sp>
        <p:nvSpPr>
          <p:cNvPr id="13" name="Google Shape;13;p90">
            <a:extLst xmlns:a="http://schemas.openxmlformats.org/drawingml/2006/main">
              <a:ext uri="{FF2B5EF4-FFF2-40B4-BE49-F238E27FC236}">
                <a16:creationId xmlns:a16="http://schemas.microsoft.com/office/drawing/2014/main" id="{1B0DC8A3-4E5E-4242-B52A-1AB763792EE5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1788974" y="3337084"/>
            <a:ext cx="1822728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51" b="0" i="0" u="non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endParaRPr/>
          </a:p>
        </p:txBody>
      </p:sp>
      <p:sp>
        <p:nvSpPr>
          <p:cNvPr id="14" name="Google Shape;14;p90">
            <a:extLst xmlns:a="http://schemas.openxmlformats.org/drawingml/2006/main">
              <a:ext uri="{FF2B5EF4-FFF2-40B4-BE49-F238E27FC236}">
                <a16:creationId xmlns:a16="http://schemas.microsoft.com/office/drawing/2014/main" id="{B968ABF3-C8A4-4A12-A53E-845960EDD54A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3814227" y="3337084"/>
            <a:ext cx="1215152" cy="191691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>
            <a:lvl1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"/>
              <a:buFont typeface="Arial"/>
              <a:buNone/>
              <a:defRPr sz="630" b="0" i="0" u="non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 xmlns:a="http://schemas.openxmlformats.org/drawingml/2006/main"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e7dade09cfe454e"/>
    <p:sldLayoutId xmlns:r="http://schemas.openxmlformats.org/officeDocument/2006/relationships" id="2147483650" r:id="R86a92b07dcc44cc7"/>
    <p:sldLayoutId xmlns:r="http://schemas.openxmlformats.org/officeDocument/2006/relationships" id="2147483651" r:id="R2e72d1cf93fd425f"/>
    <p:sldLayoutId xmlns:r="http://schemas.openxmlformats.org/officeDocument/2006/relationships" id="2147483652" r:id="Rfda9fbdc9c23411c"/>
    <p:sldLayoutId xmlns:r="http://schemas.openxmlformats.org/officeDocument/2006/relationships" id="2147483653" r:id="R77d1eff2ce4b460d"/>
    <p:sldLayoutId xmlns:r="http://schemas.openxmlformats.org/officeDocument/2006/relationships" id="2147483654" r:id="R3bd1438f08764c1d"/>
    <p:sldLayoutId xmlns:r="http://schemas.openxmlformats.org/officeDocument/2006/relationships" id="2147483655" r:id="R6cd45e62292e49bc"/>
    <p:sldLayoutId xmlns:r="http://schemas.openxmlformats.org/officeDocument/2006/relationships" id="2147483656" r:id="Ra0f2b92322994e43"/>
    <p:sldLayoutId xmlns:r="http://schemas.openxmlformats.org/officeDocument/2006/relationships" id="2147483657" r:id="R635400b85edf4629"/>
    <p:sldLayoutId xmlns:r="http://schemas.openxmlformats.org/officeDocument/2006/relationships" id="2147483658" r:id="R0e30aa33c2104fa1"/>
  </p:sldLayoutIdLst>
  <p:hf sldNum="0" hdr="0" ftr="0" dt="0"/>
  <p:txStyles>
    <p:titleStyle>
      <a:lvl1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1pPr>
      <a:lvl2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2pPr>
      <a:lvl3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3pPr>
      <a:lvl4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4pPr>
      <a:lvl5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5pPr>
      <a:lvl6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6pPr>
      <a:lvl7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7pPr>
      <a:lvl8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8pPr>
      <a:lvl9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lvl1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1pPr>
      <a:lvl2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2pPr>
      <a:lvl3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3pPr>
      <a:lvl4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4pPr>
      <a:lvl5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5pPr>
      <a:lvl6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6pPr>
      <a:lvl7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7pPr>
      <a:lvl8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8pPr>
      <a:lvl9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lvl1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1pPr>
      <a:lvl2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2pPr>
      <a:lvl3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3pPr>
      <a:lvl4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4pPr>
      <a:lvl5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5pPr>
      <a:lvl6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6pPr>
      <a:lvl7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7pPr>
      <a:lvl8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8pPr>
      <a:lvl9pPr xmlns:a="http://schemas.openxmlformats.org/drawingml/2006/main" marR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sz="1400" b="0" i="0" u="non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4c294bb222b4747" /><Relationship Type="http://schemas.openxmlformats.org/officeDocument/2006/relationships/image" Target="/ppt/media/image2.jpeg" Id="R36c2aa98acd34d27" /><Relationship Type="http://schemas.openxmlformats.org/officeDocument/2006/relationships/notesSlide" Target="/ppt/notesSlides/notesSlide1.xml" Id="R57390da8209c41b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109272d4ee54195" /><Relationship Type="http://schemas.openxmlformats.org/officeDocument/2006/relationships/notesSlide" Target="/ppt/notesSlides/notesSlide10.xml" Id="Rf7b786b214a64ece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ca86d8496830481f" /><Relationship Type="http://schemas.openxmlformats.org/officeDocument/2006/relationships/notesSlide" Target="/ppt/notesSlides/notesSlide11.xml" Id="R409bb027c3e2459d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c0d8ca2581f49d7" /><Relationship Type="http://schemas.openxmlformats.org/officeDocument/2006/relationships/notesSlide" Target="/ppt/notesSlides/notesSlide12.xml" Id="Rb85747d802e0417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94fad7d6668a4a11" /><Relationship Type="http://schemas.openxmlformats.org/officeDocument/2006/relationships/notesSlide" Target="/ppt/notesSlides/notesSlide13.xml" Id="R60d978d4fa674e92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516052a1841e4411" /><Relationship Type="http://schemas.openxmlformats.org/officeDocument/2006/relationships/notesSlide" Target="/ppt/notesSlides/notesSlide14.xml" Id="R1a891df7d6164e33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4a5116a15ad545f1" /><Relationship Type="http://schemas.openxmlformats.org/officeDocument/2006/relationships/notesSlide" Target="/ppt/notesSlides/notesSlide15.xml" Id="R9eddc2cd8632461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25bdd38342164344" /><Relationship Type="http://schemas.openxmlformats.org/officeDocument/2006/relationships/notesSlide" Target="/ppt/notesSlides/notesSlide16.xml" Id="Re91a1f7041ac419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874541c358a645c3" /><Relationship Type="http://schemas.openxmlformats.org/officeDocument/2006/relationships/notesSlide" Target="/ppt/notesSlides/notesSlide17.xml" Id="R07412722257f4992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0cd7f32efee4494" /><Relationship Type="http://schemas.openxmlformats.org/officeDocument/2006/relationships/notesSlide" Target="/ppt/notesSlides/notesSlide18.xml" Id="R5332cacb718e4e6b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e3b4ae5aa1b4918" /><Relationship Type="http://schemas.openxmlformats.org/officeDocument/2006/relationships/notesSlide" Target="/ppt/notesSlides/notesSlide19.xml" Id="R5642656b484742b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62b0530134604f1a" /><Relationship Type="http://schemas.openxmlformats.org/officeDocument/2006/relationships/notesSlide" Target="/ppt/notesSlides/notesSlide2.xml" Id="R52579168c47d4da2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5d684e78951e415d" /><Relationship Type="http://schemas.openxmlformats.org/officeDocument/2006/relationships/image" Target="/ppt/media/image.png" Id="Ra292d267e6c54798" /><Relationship Type="http://schemas.openxmlformats.org/officeDocument/2006/relationships/notesSlide" Target="/ppt/notesSlides/notesSlide20.xml" Id="R9c1bdb4deb5943fe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0b69124ff7394d55" /><Relationship Type="http://schemas.openxmlformats.org/officeDocument/2006/relationships/notesSlide" Target="/ppt/notesSlides/notesSlide21.xml" Id="R50c320dadcfc4d30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476056152c194acc" /><Relationship Type="http://schemas.openxmlformats.org/officeDocument/2006/relationships/notesSlide" Target="/ppt/notesSlides/notesSlide22.xml" Id="R706540d4e85941df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3b4035fff9e48cb" /><Relationship Type="http://schemas.openxmlformats.org/officeDocument/2006/relationships/notesSlide" Target="/ppt/notesSlides/notesSlide23.xml" Id="R626bc8b9631d4c2a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338d834224c48fa" /><Relationship Type="http://schemas.openxmlformats.org/officeDocument/2006/relationships/notesSlide" Target="/ppt/notesSlides/notesSlide24.xml" Id="Rf5d4f4f0961341f8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b808bafe200c44e1" /><Relationship Type="http://schemas.openxmlformats.org/officeDocument/2006/relationships/notesSlide" Target="/ppt/notesSlides/notesSlide25.xml" Id="R12ad36479f4c40ed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36c7955484e248dd" /><Relationship Type="http://schemas.openxmlformats.org/officeDocument/2006/relationships/notesSlide" Target="/ppt/notesSlides/notesSlide26.xml" Id="R6bea7248eff94a11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fa79a68a3d4747ab" /><Relationship Type="http://schemas.openxmlformats.org/officeDocument/2006/relationships/notesSlide" Target="/ppt/notesSlides/notesSlide27.xml" Id="Rc78190a9dee84e87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d8255262b32443d8" /><Relationship Type="http://schemas.openxmlformats.org/officeDocument/2006/relationships/notesSlide" Target="/ppt/notesSlides/notesSlide28.xml" Id="R7ebfbd23adae45b2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66daa3b2fee4c52" /><Relationship Type="http://schemas.openxmlformats.org/officeDocument/2006/relationships/notesSlide" Target="/ppt/notesSlides/notesSlide29.xml" Id="Rc7ad1b2bc8ea4e5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5efce788202d426b" /><Relationship Type="http://schemas.openxmlformats.org/officeDocument/2006/relationships/notesSlide" Target="/ppt/notesSlides/notesSlide3.xml" Id="Rbc94856f9f6b4c45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3b129b28eee34a8b" /><Relationship Type="http://schemas.openxmlformats.org/officeDocument/2006/relationships/notesSlide" Target="/ppt/notesSlides/notesSlide30.xml" Id="R42264f21640248e2" /></Relationships>
</file>

<file path=ppt/slides/_rels/slide3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c17f73c9a9e64680" /><Relationship Type="http://schemas.openxmlformats.org/officeDocument/2006/relationships/image" Target="/ppt/media/image2.jpeg" Id="R023a74ef1a0845bd" /><Relationship Type="http://schemas.openxmlformats.org/officeDocument/2006/relationships/notesSlide" Target="/ppt/notesSlides/notesSlide31.xml" Id="R9ccbe8cd68be4cb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1fc9d7c632ea42a9" /><Relationship Type="http://schemas.openxmlformats.org/officeDocument/2006/relationships/notesSlide" Target="/ppt/notesSlides/notesSlide4.xml" Id="R6dde436079714b6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2ce31cc1d9e34805" /><Relationship Type="http://schemas.openxmlformats.org/officeDocument/2006/relationships/notesSlide" Target="/ppt/notesSlides/notesSlide5.xml" Id="Ra81e7a8899e2454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4fbc526f15aa4051" /><Relationship Type="http://schemas.openxmlformats.org/officeDocument/2006/relationships/notesSlide" Target="/ppt/notesSlides/notesSlide6.xml" Id="Re43f726c05054a8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a82d88f38d39451b" /><Relationship Type="http://schemas.openxmlformats.org/officeDocument/2006/relationships/notesSlide" Target="/ppt/notesSlides/notesSlide7.xml" Id="R305b102ec8d44ea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3d4a2447efe24136" /><Relationship Type="http://schemas.openxmlformats.org/officeDocument/2006/relationships/notesSlide" Target="/ppt/notesSlides/notesSlide8.xml" Id="Rf4f36377010043a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3ad0144b62664712" /><Relationship Type="http://schemas.openxmlformats.org/officeDocument/2006/relationships/notesSlide" Target="/ppt/notesSlides/notesSlide9.xml" Id="R547d76e6a6eb489f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87" name="Picture 2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6c2aa98acd34d27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13330" y="0"/>
            <a:ext cx="5387346" cy="3600450"/>
          </a:xfrm>
          <a:prstGeom xmlns:a="http://schemas.openxmlformats.org/drawingml/2006/main" prst="rect">
            <a:avLst/>
          </a:prstGeom>
        </p:spPr>
      </p:pic>
      <p:sp>
        <p:nvSpPr>
          <p:cNvPr id="284" name="Google Shape;284;p27">
            <a:extLst xmlns:a="http://schemas.openxmlformats.org/drawingml/2006/main">
              <a:ext uri="{FF2B5EF4-FFF2-40B4-BE49-F238E27FC236}">
                <a16:creationId xmlns:a16="http://schemas.microsoft.com/office/drawing/2014/main" id="{291A800A-249A-40D3-B488-94C1DDAED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50" y="2714774"/>
            <a:ext cx="5058600" cy="5852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/>
          <a:p xmlns:a="http://schemas.openxmlformats.org/drawingml/2006/main"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1"/>
              <a:buFont typeface="Arial"/>
              <a:buNone/>
            </a:pPr>
            <a:endParaRPr sz="851" b="0" i="0" u="none" cap="none">
              <a:solidFill>
                <a:srgbClr val="A8D08C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85" name="Google Shape;285;p27">
            <a:extLst xmlns:a="http://schemas.openxmlformats.org/drawingml/2006/main">
              <a:ext uri="{FF2B5EF4-FFF2-40B4-BE49-F238E27FC236}">
                <a16:creationId xmlns:a16="http://schemas.microsoft.com/office/drawing/2014/main" id="{3059D261-36D3-42E0-A958-9D51C76335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4550" y="2785050"/>
            <a:ext cx="4944600" cy="73148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  <a:defRPr sz="2100" b="1">
                <a:solidFill>
                  <a:srgbClr val="073B4C"/>
                </a:solidFill>
              </a:defRPr>
            </a:pPr>
            <a:r>
              <a:rPr sz="2100" b="1" i="0" u="none" cap="none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Módulo I</a:t>
            </a:r>
            <a:endParaRPr sz="851" b="0" i="0" u="non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  <a:defRPr sz="2100" b="1">
                <a:solidFill>
                  <a:srgbClr val="073B4C"/>
                </a:solidFill>
              </a:defRPr>
            </a:pPr>
            <a:r>
              <a:rPr sz="2100" b="1" i="0" u="none" cap="none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Fundamentos de BPM</a:t>
            </a:r>
            <a:endParaRPr sz="851" b="0" i="0" u="non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002182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DCA49DFE-4645-467B-2AA6-9180CE284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ABPMP International. (2022). BPM CBOK: Guide to the Business Process Management Common Body of Knowledge.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59F546B3-0A0A-5413-B4C3-9D676CD46F9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Dos miradas sobre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el mismo trabajo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46597" y="765710"/>
          <a:ext xmlns:a="http://schemas.openxmlformats.org/drawingml/2006/main" cx="4337013" cy="2463444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445671"/>
                <a:gridCol w="1445671"/>
                <a:gridCol w="1445671"/>
              </a:tblGrid>
              <a:tr h="14920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Aspecto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Funcional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por Procesos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</a:tr>
              <a:tr h="35155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Definición</a:t>
                      </a:r>
                      <a:endParaRPr sz="8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r>
                        <a:rPr sz="713" b="0">
                          <a:solidFill>
                            <a:srgbClr val="17324D"/>
                          </a:solidFill>
                        </a:rPr>
                        <a:t>Organización basada en áreas o departamentos independientes.</a:t>
                      </a: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endParaRPr sz="8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Organización orientada a procesos y generación de valor.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</a:tr>
              <a:tr h="2286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Enfoque principal</a:t>
                      </a:r>
                      <a:endParaRPr sz="8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r>
                        <a:rPr sz="713" b="0">
                          <a:solidFill>
                            <a:srgbClr val="17324D"/>
                          </a:solidFill>
                        </a:rPr>
                        <a:t>Funciones y jerarquías.</a:t>
                      </a: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endParaRPr sz="8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Flujo de actividades y resultados.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</a:tr>
              <a:tr h="3333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Estructura</a:t>
                      </a:r>
                      <a:endParaRPr sz="8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r>
                        <a:rPr sz="713" b="0">
                          <a:solidFill>
                            <a:srgbClr val="17324D"/>
                          </a:solidFill>
                        </a:rPr>
                        <a:t>Vertical y departamental</a:t>
                      </a: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endParaRPr sz="8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Horizontal y transversal.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</a:tr>
              <a:tr h="4388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Objetivo</a:t>
                      </a:r>
                      <a:endParaRPr sz="8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r>
                        <a:rPr sz="713" b="0">
                          <a:solidFill>
                            <a:srgbClr val="17324D"/>
                          </a:solidFill>
                        </a:rPr>
                        <a:t>Cumplir funciones específicas del área</a:t>
                      </a: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endParaRPr sz="8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Satisfacer necesidades del cliente y optimizar procesos.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</a:tr>
              <a:tr h="33333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Comunicación</a:t>
                      </a:r>
                      <a:endParaRPr sz="8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r>
                        <a:rPr sz="713" b="0">
                          <a:solidFill>
                            <a:srgbClr val="17324D"/>
                          </a:solidFill>
                        </a:rPr>
                        <a:t>Limitada entre áreas</a:t>
                      </a: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endParaRPr sz="8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Integrada y colaborativa.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551925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35147228-7567-4EA3-CC28-6D1D5B3260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ABPMP International. (2022). BPM CBOK: Guide to the Business Process Management Common Body of Knowledge.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2B2E3902-BC0E-DBDD-048F-BAA6B6A1359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El cambio visible: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de silos a resultados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46597" y="949612"/>
          <a:ext xmlns:a="http://schemas.openxmlformats.org/drawingml/2006/main" cx="4337013" cy="1468670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445671"/>
                <a:gridCol w="1445671"/>
                <a:gridCol w="1445671"/>
              </a:tblGrid>
              <a:tr h="11001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Aspecto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Funcional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por Procesos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</a:tr>
              <a:tr h="1553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Medición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Desempeño</a:t>
                      </a:r>
                      <a:r>
                        <a:rPr sz="713" b="0">
                          <a:solidFill>
                            <a:srgbClr val="17324D"/>
                          </a:solidFill>
                        </a:rPr>
                        <a:t> individual o por área.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Desempeño integral del proceso.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</a:tr>
              <a:tr h="1553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Flexibilidad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Menor capacidad de adaptación.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Mayor capacidad de mejora continua.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</a:tr>
              <a:tr h="1100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Orientación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Interna.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Orientada al cliente y valor.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</a:tr>
              <a:tr h="1553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Toma de decisiones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Centralizada.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Basada en procesos y resultados.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0216126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3C401F6F-A2C1-FA16-C079-9CB03699FD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ABPMP International. (2022). BPM CBOK: Guide to the Business Process Management Common Body of Knowledge.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1297C449-F83C-A692-8560-4067AB273E5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Cómo se traduce BPM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en la práctica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46597" y="949612"/>
          <a:ext xmlns:a="http://schemas.openxmlformats.org/drawingml/2006/main" cx="4337013" cy="1468670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445671"/>
                <a:gridCol w="1445671"/>
                <a:gridCol w="1445671"/>
              </a:tblGrid>
              <a:tr h="11001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Aspecto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Funcional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por Procesos</a:t>
                      </a:r>
                    </a:p>
                  </a:txBody>
                  <a:tcPr marL="19414" marR="19414" marT="9707" marB="9707" anchor="ctr">
                    <a:solidFill>
                      <a:srgbClr val="007C83"/>
                    </a:solidFill>
                  </a:tcPr>
                </a:tc>
              </a:tr>
              <a:tr h="2006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Problemas comunes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Duplicidad, retrasos y falta de coordinación.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Requiere integración y cultura organizacional.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</a:tr>
              <a:tr h="1100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Uso de tecnología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Limitado por áreas.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Integrado y automatizado.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</a:tr>
              <a:tr h="1553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Ejemplo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Cada área trabaja separadamente.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Las áreas colaboran dentro del mismo flujo.</a:t>
                      </a:r>
                    </a:p>
                  </a:txBody>
                  <a:tcPr marL="19414" marR="19414" marT="9707" marB="9707" anchor="ctr">
                    <a:solidFill>
                      <a:srgbClr val="FFFFFF"/>
                    </a:solidFill>
                  </a:tcPr>
                </a:tc>
              </a:tr>
              <a:tr h="1553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Beneficio principal</a:t>
                      </a:r>
                      <a:endParaRPr sz="1000"/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Especialización funcional.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Eficiencia operativa y mejora continua.</a:t>
                      </a:r>
                    </a:p>
                  </a:txBody>
                  <a:tcPr marL="19414" marR="19414" marT="9707" marB="9707" anchor="ctr">
                    <a:solidFill>
                      <a:srgbClr val="F0F8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2181006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8C5F1E85-D069-17B8-513D-B8D7349D02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Amazon Web Services. (2023). Operational excellence through process automation.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507E0C33-D4DE-301C-94A5-373433B9FA8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Caso Amazon: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operación diseñada a escala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1CF4C68E-E5A9-8FD3-51C8-FDA313640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86419" lnSpcReduction="20000"/>
          </a:bodyPr>
          <a:lstStyle xmlns:a="http://schemas.openxmlformats.org/drawingml/2006/main"/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Amazon aplica gestión por procesos para optimizar logística y distribución global.</a:t>
            </a:r>
          </a:p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Aplicaciones BPM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Amazon integra ventas, almacenes, logística y distribución dentro de procesos conectados y coordinados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Cada pedido sigue un flujo definido desde la compra hasta la entrega al cliente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La gestión por procesos permite controlar tiempos, responsables y actividades en cada etapa logística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Amazon monitorea continuamente sus procesos para optimizar eficiencia y reducir retrasos.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BPM ayuda a mejorar la experiencia del cliente mediante procesos rápidos y estandarizados.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187332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FBCBE1F2-E992-7172-CE45-7EF7CCEA3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Porter, M. (2023). Competitive Advantage and Value Chain Analysis. Harvard Business Review Press.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F887F9F0-11E2-D192-DB04-51A47381300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Amazon: prácticas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que hacen repetible el servicio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061AA8A9-3934-C5FE-6331-F2F69D5604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Herramientas utilizadas en los procesos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Automatización de almacenes</a:t>
            </a:r>
            <a:r>
              <a:rPr sz="975" b="0">
                <a:solidFill>
                  <a:srgbClr val="17324D"/>
                </a:solidFill>
              </a:rPr>
              <a:t>: </a:t>
            </a:r>
            <a:r>
              <a:rPr sz="975" b="0">
                <a:solidFill>
                  <a:srgbClr val="17324D"/>
                </a:solidFill>
              </a:rPr>
              <a:t>Se aplica en el proceso de almacenamiento y preparación de pedidos para reducir tiempos y errores operativos.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Seguimiento de pedidos en tiempo real</a:t>
            </a:r>
            <a:r>
              <a:rPr sz="975" b="0">
                <a:solidFill>
                  <a:srgbClr val="17324D"/>
                </a:solidFill>
              </a:rPr>
              <a:t>: </a:t>
            </a:r>
            <a:r>
              <a:rPr sz="975" b="0">
                <a:solidFill>
                  <a:srgbClr val="17324D"/>
                </a:solidFill>
              </a:rPr>
              <a:t>Se utiliza en el proceso de distribución y entrega para monitorear el estado de cada pedido.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Optimización inteligente de inventarios</a:t>
            </a:r>
            <a:r>
              <a:rPr sz="975" b="0">
                <a:solidFill>
                  <a:srgbClr val="17324D"/>
                </a:solidFill>
              </a:rPr>
              <a:t>:</a:t>
            </a:r>
            <a:r>
              <a:rPr sz="975" b="0">
                <a:solidFill>
                  <a:srgbClr val="17324D"/>
                </a:solidFill>
              </a:rPr>
              <a:t> </a:t>
            </a:r>
            <a:r>
              <a:rPr sz="975" b="0">
                <a:solidFill>
                  <a:srgbClr val="17324D"/>
                </a:solidFill>
              </a:rPr>
              <a:t>Se aplica en el proceso de gestión de stock para evitar sobreabastecimiento o falta de productos.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8810088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6E6D89D2-6CE0-39A3-FBE6-0E2DAB571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Porter, M. (2023). Competitive Advantage and Value Chain Analysis. Harvard Business Review Press.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613E400F-454B-AA56-9C2F-280036CDDE8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Amazon: BPM convierte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velocidad en consistencia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EAEB7F53-D544-DB3A-91C6-0041F064A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Herramientas utilizadas en los procesos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Sistemas de distribución automatizada: </a:t>
            </a:r>
            <a:r>
              <a:rPr sz="975" b="0">
                <a:solidFill>
                  <a:srgbClr val="17324D"/>
                </a:solidFill>
              </a:rPr>
              <a:t>Se utilizan en el proceso logístico para optimizar rutas y tiempos de entrega.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Analítica de datos para logística: </a:t>
            </a:r>
            <a:r>
              <a:rPr sz="975" b="0">
                <a:solidFill>
                  <a:srgbClr val="17324D"/>
                </a:solidFill>
              </a:rPr>
              <a:t>Se aplica en el monitoreo y mejora continua de procesos logísticos y operativos.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8049214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985564A3-5946-275C-3E71-8E0F0D4CAE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Porter, M. (2023). Competitive Advantage and Value Chain Analysis. Harvard Business Review Press.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D2BB7D42-FAC7-EC49-58CF-182728E8674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La cadena de valor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conecta actividades y resultados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34C152CE-D120-4B68-2E18-BCD0C0FFE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Modelo que identifica actividades que generan valor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Permite analizar procesos estratégicos y operativos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Facilita identificar oportunidades de mejora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Relaciona actividades con satisfacción del cliente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Ayuda a incrementar competitividad organizacional.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7288934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7D61FE50-8E9C-645D-EC2F-7A62766D6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Dumas, M., La Rosa, M.,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Mendling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J., &amp;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Reijers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H. (2022). Fundamentals of Business Process Management (3rd ed.). Springer.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4A51113F-6028-AE6D-97BE-CF4FFA1813D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BPM hace visible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cómo fluye el valor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31271" y="1117227"/>
          <a:ext xmlns:a="http://schemas.openxmlformats.org/drawingml/2006/main" cx="4265498" cy="1881393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2132749"/>
                <a:gridCol w="2132749"/>
              </a:tblGrid>
              <a:tr h="2316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Cadena de Valor</a:t>
                      </a:r>
                    </a:p>
                  </a:txBody>
                  <a:tcPr marL="42833" marR="42833" marT="21416" marB="21416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por Procesos</a:t>
                      </a:r>
                    </a:p>
                  </a:txBody>
                  <a:tcPr marL="42833" marR="42833" marT="21416" marB="21416" anchor="ctr">
                    <a:solidFill>
                      <a:srgbClr val="007C83"/>
                    </a:solidFill>
                  </a:tcPr>
                </a:tc>
              </a:tr>
              <a:tr h="41244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Identifica actividades que generan valor.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Gestiona cómo se ejecutan esas actividades.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</a:tr>
              <a:tr h="41244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Se enfoca en la creación de valor para el cliente.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Se enfoca en optimizar los procesos organizacionales.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</a:tr>
              <a:tr h="41244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Analiza actividades estratégicas, operativas y de soporte.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Analiza flujos, responsables y desempeño de procesos.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</a:tr>
              <a:tr h="41244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Permite identificar ventajas competitivas.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Permite mejorar eficiencia y productividad.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67087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AE35DCB3-3BC5-6D51-E9C6-1593459F7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lvl="0" algn="l">
              <a:buSzPts val="600"/>
              <a:buNone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Dumas, M., La Rosa, M., </a:t>
            </a:r>
            <a:r>
              <a:rPr sz="638" b="0">
                <a:solidFill>
                  <a:srgbClr val="46637B"/>
                </a:solidFill>
              </a:rPr>
              <a:t>Mendling</a:t>
            </a:r>
            <a:r>
              <a:rPr sz="638" b="0">
                <a:solidFill>
                  <a:srgbClr val="46637B"/>
                </a:solidFill>
              </a:rPr>
              <a:t>, J., &amp; </a:t>
            </a:r>
            <a:r>
              <a:rPr sz="638" b="0">
                <a:solidFill>
                  <a:srgbClr val="46637B"/>
                </a:solidFill>
              </a:rPr>
              <a:t>Reijers</a:t>
            </a:r>
            <a:r>
              <a:rPr sz="638" b="0">
                <a:solidFill>
                  <a:srgbClr val="46637B"/>
                </a:solidFill>
              </a:rPr>
              <a:t>, H. (2022). Fundamentals of Business Process Management (3rd ed.). Springer.</a:t>
            </a:r>
            <a:endParaRPr sz="800"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AEDA410B-77F8-6F2C-6A0A-C3ED130DC63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De la estrategia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a la experiencia del cliente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67589" y="1033375"/>
          <a:ext xmlns:a="http://schemas.openxmlformats.org/drawingml/2006/main" cx="4265498" cy="1914159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2132749"/>
                <a:gridCol w="2132749"/>
              </a:tblGrid>
              <a:tr h="2356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Cadena de Valor</a:t>
                      </a:r>
                    </a:p>
                  </a:txBody>
                  <a:tcPr marL="42833" marR="42833" marT="21416" marB="21416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por Procesos</a:t>
                      </a:r>
                    </a:p>
                  </a:txBody>
                  <a:tcPr marL="42833" marR="42833" marT="21416" marB="21416" anchor="ctr">
                    <a:solidFill>
                      <a:srgbClr val="007C83"/>
                    </a:solidFill>
                  </a:tcPr>
                </a:tc>
              </a:tr>
              <a:tr h="4196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Evalúa qué actividades aportan mayor valor.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Evalúa cómo mejorar la ejecución de actividades.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</a:tr>
              <a:tr h="4196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Tiene enfoque estratégico.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Tiene enfoque operativo y de mejora continua.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</a:tr>
              <a:tr h="4196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Busca maximizar valor organizacional.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Busca optimizar tiempo, costos y calidad.</a:t>
                      </a:r>
                    </a:p>
                  </a:txBody>
                  <a:tcPr marL="42833" marR="42833" marT="21416" marB="21416" anchor="ctr">
                    <a:solidFill>
                      <a:srgbClr val="FFFFFF"/>
                    </a:solidFill>
                  </a:tcPr>
                </a:tc>
              </a:tr>
              <a:tr h="4196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Analiza la organización de forma integral.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Integra áreas mediante </a:t>
                      </a:r>
                      <a:r>
                        <a:rPr sz="713" b="0">
                          <a:solidFill>
                            <a:srgbClr val="17324D"/>
                          </a:solidFill>
                        </a:rPr>
                        <a:t>procesos</a:t>
                      </a:r>
                      <a:r>
                        <a:rPr sz="713" b="0">
                          <a:solidFill>
                            <a:srgbClr val="17324D"/>
                          </a:solidFill>
                        </a:rPr>
                        <a:t> </a:t>
                      </a:r>
                      <a:r>
                        <a:rPr sz="713" b="0">
                          <a:solidFill>
                            <a:srgbClr val="17324D"/>
                          </a:solidFill>
                        </a:rPr>
                        <a:t>transversales</a:t>
                      </a:r>
                      <a:r>
                        <a:rPr sz="713" b="0">
                          <a:solidFill>
                            <a:srgbClr val="17324D"/>
                          </a:solidFill>
                        </a:rPr>
                        <a:t>.</a:t>
                      </a:r>
                    </a:p>
                  </a:txBody>
                  <a:tcPr marL="42833" marR="42833" marT="21416" marB="21416" anchor="ctr">
                    <a:solidFill>
                      <a:srgbClr val="F0F8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855543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FBF43572-498A-C196-AB6F-EFF83CD33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Coca-Cola Company. (2023). Digital transformation and operational excellence report.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CE5E7FE8-27B5-A9CB-24C7-BC23CBF4F9C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Caso Coca-Cola: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procesos para ejecutar la estrategia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41489" y="805598"/>
          <a:ext xmlns:a="http://schemas.openxmlformats.org/drawingml/2006/main" cx="4270605" cy="2284412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423535"/>
                <a:gridCol w="1423535"/>
                <a:gridCol w="1423535"/>
              </a:tblGrid>
              <a:tr h="2696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Actividad de la Cadena de Valor</a:t>
                      </a:r>
                    </a:p>
                  </a:txBody>
                  <a:tcPr marL="47592" marR="47592" marT="23796" marB="23796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Gestión por Procesos (BPM)</a:t>
                      </a:r>
                    </a:p>
                  </a:txBody>
                  <a:tcPr marL="47592" marR="47592" marT="23796" marB="23796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Resultado</a:t>
                      </a:r>
                    </a:p>
                  </a:txBody>
                  <a:tcPr marL="47592" marR="47592" marT="23796" marB="23796" anchor="ctr">
                    <a:solidFill>
                      <a:srgbClr val="007C83"/>
                    </a:solidFill>
                  </a:tcPr>
                </a:tc>
              </a:tr>
              <a:tr h="4917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Producción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Automatización y control del proceso de embotellado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Mayor velocidad de producción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</a:tr>
              <a:tr h="3807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Almacenamiento</a:t>
                      </a:r>
                    </a:p>
                  </a:txBody>
                  <a:tcPr marL="47592" marR="47592" marT="23796" marB="2379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Gestión automatizada de inventarios</a:t>
                      </a:r>
                    </a:p>
                  </a:txBody>
                  <a:tcPr marL="47592" marR="47592" marT="23796" marB="2379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Reducción de pérdidas y sobrestock</a:t>
                      </a:r>
                    </a:p>
                  </a:txBody>
                  <a:tcPr marL="47592" marR="47592" marT="23796" marB="23796" anchor="ctr">
                    <a:solidFill>
                      <a:srgbClr val="F0F8F4"/>
                    </a:solidFill>
                  </a:tcPr>
                </a:tc>
              </a:tr>
              <a:tr h="2696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Distribución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Optimización de rutas de entrega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Menor tiempo de distribución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</a:tr>
              <a:tr h="4917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Ventas y marketing</a:t>
                      </a:r>
                    </a:p>
                  </a:txBody>
                  <a:tcPr marL="47592" marR="47592" marT="23796" marB="2379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Análisis de demanda y comportamiento del cliente</a:t>
                      </a:r>
                    </a:p>
                  </a:txBody>
                  <a:tcPr marL="47592" marR="47592" marT="23796" marB="23796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Mejores campañas comerciales</a:t>
                      </a:r>
                    </a:p>
                  </a:txBody>
                  <a:tcPr marL="47592" marR="47592" marT="23796" marB="23796" anchor="ctr">
                    <a:solidFill>
                      <a:srgbClr val="F0F8F4"/>
                    </a:solidFill>
                  </a:tcPr>
                </a:tc>
              </a:tr>
              <a:tr h="3807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Atención al cliente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Seguimiento de pedidos y reclamos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Mayor satisfacción del cliente</a:t>
                      </a:r>
                    </a:p>
                  </a:txBody>
                  <a:tcPr marL="47592" marR="47592" marT="23796" marB="23796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58100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9" name="Google Shape;99;p7">
            <a:extLst xmlns:a="http://schemas.openxmlformats.org/drawingml/2006/main">
              <a:ext uri="{FF2B5EF4-FFF2-40B4-BE49-F238E27FC236}">
                <a16:creationId xmlns:a16="http://schemas.microsoft.com/office/drawing/2014/main" id="{4631D053-590A-0C57-74E3-F80B3AB75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041" y="753066"/>
            <a:ext cx="4587240" cy="12464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spAutoFit/>
          </a:bodyPr>
          <a:lstStyle xmlns:a="http://schemas.openxmlformats.org/drawingml/2006/main"/>
          <a:p xmlns:a="http://schemas.openxmlformats.org/drawingml/2006/main">
            <a:pPr marL="265113" lvl="0" indent="-265113">
              <a:lnSpc>
                <a:spcPct val="150000"/>
              </a:lnSpc>
              <a:buSzPts val="700"/>
              <a:buFont typeface="Noto Sans Symbols"/>
              <a:buChar char="❑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Introducción a BPM Gestión de Procesos de Negocio (Business Process Management).</a:t>
            </a:r>
          </a:p>
          <a:p xmlns:a="http://schemas.openxmlformats.org/drawingml/2006/main">
            <a:pPr marL="265113" lvl="0" indent="-265113">
              <a:lnSpc>
                <a:spcPct val="150000"/>
              </a:lnSpc>
              <a:buSzPts val="700"/>
              <a:buFont typeface="Noto Sans Symbols"/>
              <a:buChar char="❑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Gestión por procesos.</a:t>
            </a:r>
          </a:p>
          <a:p xmlns:a="http://schemas.openxmlformats.org/drawingml/2006/main">
            <a:pPr marL="265113" lvl="0" indent="-265113">
              <a:lnSpc>
                <a:spcPct val="150000"/>
              </a:lnSpc>
              <a:buSzPts val="700"/>
              <a:buFont typeface="Noto Sans Symbols"/>
              <a:buChar char="❑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Cadena de valor.</a:t>
            </a:r>
          </a:p>
          <a:p xmlns:a="http://schemas.openxmlformats.org/drawingml/2006/main">
            <a:pPr marL="265113" lvl="0" indent="-265113">
              <a:lnSpc>
                <a:spcPct val="150000"/>
              </a:lnSpc>
              <a:buSzPts val="700"/>
              <a:buFont typeface="Noto Sans Symbols"/>
              <a:buChar char="❑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Ciclo de vida de procesos.</a:t>
            </a:r>
          </a:p>
        </p:txBody>
      </p:sp>
      <p:sp>
        <p:nvSpPr>
          <p:cNvPr id="2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77BE4A12-04DC-1451-3B1F-68E6AA9BD79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Lo que aprenderás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en este módulo</a:t>
            </a:r>
            <a:endParaRPr sz="160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36486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8975548B-5207-033D-AD1F-34135AB07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Dumas, M., La Rosa, M.,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Mendling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J., &amp;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Reijers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H. (2022). Fundamentals of Business Process Management (3rd ed.). Springer.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4EB2267B-D261-B431-3D7A-E5033813F0C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El ciclo BPM: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mejorar es un recorrido continuo</a:t>
            </a:r>
            <a:endParaRPr sz="1600">
              <a:solidFill>
                <a:schemeClr val="accent6"/>
              </a:solidFill>
            </a:endParaRPr>
          </a:p>
        </p:txBody>
      </p:sp>
      <p:pic>
        <p:nvPicPr>
          <p:cNvPr id="295" name="Imagen 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292d267e6c54798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1375192" y="744112"/>
            <a:ext cx="2481636" cy="2481636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72887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C7B9A14B-013E-5C55-79E0-5AFAC1EE7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SUNAT. (2023). Memoria institucional y transformación digital.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348E6A13-783E-25DB-683A-6D32A07EA84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163" b="1">
                <a:solidFill>
                  <a:srgbClr val="17324D"/>
                </a:solidFill>
              </a:defRPr>
            </a:pPr>
            <a:r>
              <a:rPr sz="1163" b="1">
                <a:solidFill>
                  <a:srgbClr val="17324D"/>
                </a:solidFill>
                <a:latin typeface="Trebuchet MS"/>
                <a:ea typeface="Trebuchet MS"/>
                <a:cs typeface="Trebuchet MS"/>
              </a:rPr>
              <a:t>Caso Real – </a:t>
            </a:r>
            <a:r>
              <a:rPr sz="1163" b="1">
                <a:solidFill>
                  <a:srgbClr val="17324D"/>
                </a:solidFill>
                <a:latin typeface="Trebuchet MS"/>
                <a:ea typeface="Trebuchet MS"/>
                <a:cs typeface="Trebuchet MS"/>
              </a:rPr>
              <a:t>Sunat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FBEEC1E4-365A-A1DA-44DE-7E1AF6AF7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Antes de BPM, muchos trámites tributarios eran manuales y presenciales.</a:t>
            </a:r>
          </a:p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Problemas identificados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Demoras en atención al contribuyente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Validaciones manuales repetitivas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Baja trazabilidad de trámites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Dependencia de documentos físicos.</a:t>
            </a:r>
          </a:p>
          <a:p xmlns:a="http://schemas.openxmlformats.org/drawingml/2006/main">
            <a:pPr marL="715963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Mayor tiempo en procesos tributarios.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6565664"/>
      </p:ext>
    </p:extLst>
  </p:cSld>
</p:sld>
</file>

<file path=ppt/slides/slide22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0A077119-7A90-EA39-CF63-B0FEBB00CD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SUNAT. (2023). Memoria institucional y transformación digital.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D0B1BC47-1FAC-2B3D-A02F-54031C64026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163" b="1">
                <a:solidFill>
                  <a:srgbClr val="17324D"/>
                </a:solidFill>
              </a:defRPr>
            </a:pPr>
            <a:r>
              <a:rPr sz="1163" b="1">
                <a:solidFill>
                  <a:srgbClr val="17324D"/>
                </a:solidFill>
                <a:latin typeface="Trebuchet MS"/>
                <a:ea typeface="Trebuchet MS"/>
                <a:cs typeface="Trebuchet MS"/>
              </a:rPr>
              <a:t>Caso Real – </a:t>
            </a:r>
            <a:r>
              <a:rPr sz="1163" b="1">
                <a:solidFill>
                  <a:srgbClr val="17324D"/>
                </a:solidFill>
                <a:latin typeface="Trebuchet MS"/>
                <a:ea typeface="Trebuchet MS"/>
                <a:cs typeface="Trebuchet MS"/>
              </a:rPr>
              <a:t>Sunat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F9F1614E-A618-8FB1-3BD6-37B0768DF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165100" lvl="0" algn="l">
              <a:lnSpc>
                <a:spcPct val="150000"/>
              </a:lnSpc>
              <a:buClr>
                <a:schemeClr val="dk1"/>
              </a:buClr>
              <a:buSzPts val="1000"/>
              <a:buNone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SUNAT implementó gestión por procesos y digitalización tributaria.</a:t>
            </a:r>
          </a:p>
          <a:p xmlns:a="http://schemas.openxmlformats.org/drawingml/2006/main">
            <a:pPr marL="165100" lvl="0" algn="l">
              <a:lnSpc>
                <a:spcPct val="150000"/>
              </a:lnSpc>
              <a:buClr>
                <a:schemeClr val="dk1"/>
              </a:buClr>
              <a:buSzPts val="1000"/>
              <a:buNone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Mejoras implementadas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Declaraciones virtuales en línea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Automatización de validaciones tributarias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Integración de servicios digitales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Seguimiento digital de trámites.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Optimización del flujo de atención al contribuyente.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0676968"/>
      </p:ext>
    </p:extLst>
  </p:cSld>
</p:sld>
</file>

<file path=ppt/slides/slide23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FC08E819-B202-6BE5-E2D0-1B258EB8E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SUNAT. (2023). Memoria institucional y transformación digital.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15658CA8-CCAB-3D87-F8C1-F1D3EB25DF1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163" b="1">
                <a:solidFill>
                  <a:srgbClr val="17324D"/>
                </a:solidFill>
              </a:defRPr>
            </a:pPr>
            <a:r>
              <a:rPr sz="1163" b="1">
                <a:solidFill>
                  <a:srgbClr val="17324D"/>
                </a:solidFill>
                <a:latin typeface="Trebuchet MS"/>
                <a:ea typeface="Trebuchet MS"/>
                <a:cs typeface="Trebuchet MS"/>
              </a:rPr>
              <a:t>Caso Real – </a:t>
            </a:r>
            <a:r>
              <a:rPr sz="1163" b="1">
                <a:solidFill>
                  <a:srgbClr val="17324D"/>
                </a:solidFill>
                <a:latin typeface="Trebuchet MS"/>
                <a:ea typeface="Trebuchet MS"/>
                <a:cs typeface="Trebuchet MS"/>
              </a:rPr>
              <a:t>Sunat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3F61FC87-974C-B10E-14A7-A9EF4BF83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165100" lvl="0" algn="l">
              <a:lnSpc>
                <a:spcPct val="150000"/>
              </a:lnSpc>
              <a:buClr>
                <a:schemeClr val="dk1"/>
              </a:buClr>
              <a:buSzPts val="1000"/>
              <a:buNone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SUNAT implementó gestión por procesos y digitalización tributaria.</a:t>
            </a:r>
          </a:p>
          <a:p xmlns:a="http://schemas.openxmlformats.org/drawingml/2006/main">
            <a:pPr marL="165100" lvl="0" algn="l">
              <a:lnSpc>
                <a:spcPct val="150000"/>
              </a:lnSpc>
              <a:buClr>
                <a:schemeClr val="dk1"/>
              </a:buClr>
              <a:buSzPts val="1000"/>
              <a:buNone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Resultados obtenidos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Reducción de tiempos de atención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Mayor trazabilidad de procesos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Disminución de errores manuales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Incremento de servicios digitales.</a:t>
            </a:r>
          </a:p>
          <a:p xmlns:a="http://schemas.openxmlformats.org/drawingml/2006/main">
            <a:pPr marL="715963" lvl="0" indent="-292100" algn="l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Mejora en atención al ciudadano.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952789"/>
      </p:ext>
    </p:extLst>
  </p:cSld>
</p:sld>
</file>

<file path=ppt/slides/slide24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90B6EE2A-E837-3E52-CE56-B11233136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ABPMP International. (2022). Guide to the Business Process Management Common Body of Knowledge (BPM CBOK).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7C25BBFB-3718-7421-8D1D-985BCF19CB7B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Identificar procesos es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entender cómo se genera valor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797DAFC3-C251-6F6C-2232-4A6DD1E47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Permite reconocer los procesos existentes dentro de una organización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Ayuda a identificar actividades, responsables, entradas y salidas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Facilita entender cómo la organización genera valor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Es la base para modelar, analizar y mejorar procesos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Permite detectar oportunidades de optimización y automatización.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0488087"/>
      </p:ext>
    </p:extLst>
  </p:cSld>
</p:sld>
</file>

<file path=ppt/slides/slide25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54EF534A-2D8E-F5B4-7431-5B44F5464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ABPMP International. (2022). Guide to the Business Process Management Common Body of Knowledge (BPM CBOK).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EF364B3D-7C22-FDCA-61FB-DDEF90D252B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Todo proceso tiene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elementos que se deben definir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12552" y="789555"/>
          <a:ext xmlns:a="http://schemas.openxmlformats.org/drawingml/2006/main" cx="4386384" cy="2284412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2193192"/>
                <a:gridCol w="2193192"/>
              </a:tblGrid>
              <a:tr h="25959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Elemento</a:t>
                      </a:r>
                    </a:p>
                  </a:txBody>
                  <a:tcPr marL="77878" marR="77878" marT="38939" marB="3893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Descripción</a:t>
                      </a:r>
                    </a:p>
                  </a:txBody>
                  <a:tcPr marL="77878" marR="77878" marT="38939" marB="38939" anchor="ctr">
                    <a:solidFill>
                      <a:srgbClr val="007C83"/>
                    </a:solidFill>
                  </a:tcPr>
                </a:tc>
              </a:tr>
              <a:tr h="62302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Entrada</a:t>
                      </a:r>
                    </a:p>
                  </a:txBody>
                  <a:tcPr marL="77878" marR="77878" marT="38939" marB="3893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Información o recurso necesario para iniciar el proceso</a:t>
                      </a:r>
                    </a:p>
                  </a:txBody>
                  <a:tcPr marL="77878" marR="77878" marT="38939" marB="38939" anchor="ctr">
                    <a:solidFill>
                      <a:srgbClr val="FFFFFF"/>
                    </a:solidFill>
                  </a:tcPr>
                </a:tc>
              </a:tr>
              <a:tr h="44130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Actividades</a:t>
                      </a:r>
                    </a:p>
                  </a:txBody>
                  <a:tcPr marL="77878" marR="77878" marT="38939" marB="3893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Tareas que se ejecutan dentro del proceso</a:t>
                      </a:r>
                    </a:p>
                  </a:txBody>
                  <a:tcPr marL="77878" marR="77878" marT="38939" marB="38939" anchor="ctr">
                    <a:solidFill>
                      <a:srgbClr val="F0F8F4"/>
                    </a:solidFill>
                  </a:tcPr>
                </a:tc>
              </a:tr>
              <a:tr h="2595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Responsable</a:t>
                      </a:r>
                    </a:p>
                  </a:txBody>
                  <a:tcPr marL="77878" marR="77878" marT="38939" marB="3893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Persona o área encargada</a:t>
                      </a:r>
                    </a:p>
                  </a:txBody>
                  <a:tcPr marL="77878" marR="77878" marT="38939" marB="38939" anchor="ctr">
                    <a:solidFill>
                      <a:srgbClr val="FFFFFF"/>
                    </a:solidFill>
                  </a:tcPr>
                </a:tc>
              </a:tr>
              <a:tr h="2595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Salida</a:t>
                      </a:r>
                    </a:p>
                  </a:txBody>
                  <a:tcPr marL="77878" marR="77878" marT="38939" marB="3893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Resultado generado</a:t>
                      </a:r>
                    </a:p>
                  </a:txBody>
                  <a:tcPr marL="77878" marR="77878" marT="38939" marB="38939" anchor="ctr">
                    <a:solidFill>
                      <a:srgbClr val="F0F8F4"/>
                    </a:solidFill>
                  </a:tcPr>
                </a:tc>
              </a:tr>
              <a:tr h="44130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Cliente</a:t>
                      </a:r>
                    </a:p>
                  </a:txBody>
                  <a:tcPr marL="77878" marR="77878" marT="38939" marB="3893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Quien recibe el resultado del proceso</a:t>
                      </a:r>
                    </a:p>
                  </a:txBody>
                  <a:tcPr marL="77878" marR="77878" marT="38939" marB="38939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288684"/>
      </p:ext>
    </p:extLst>
  </p:cSld>
</p:sld>
</file>

<file path=ppt/slides/slide26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7E11C9C2-88F4-F549-99E7-00A22AF339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ABPMP International. (2022). Guide to the Business Process Management Common Body of Knowledge (BPM CBOK).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5A3032A7-E419-17E0-79E7-0663E61E3E6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No todos los procesos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tienen el mismo propósito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2"/>
          <p:cNvGraphicFramePr/>
          <p:nvPr/>
        </p:nvGraphicFramePr>
        <p:xfrm>
          <a:off xmlns:a="http://schemas.openxmlformats.org/drawingml/2006/main" x="533710" y="774014"/>
          <a:ext xmlns:a="http://schemas.openxmlformats.org/drawingml/2006/main" cx="4339683" cy="2314990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446561"/>
                <a:gridCol w="1446561"/>
                <a:gridCol w="1446561"/>
              </a:tblGrid>
              <a:tr h="2307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Tipo de Proceso</a:t>
                      </a:r>
                    </a:p>
                  </a:txBody>
                  <a:tcPr marL="69225" marR="69225" marT="34612" marB="34612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Descripción</a:t>
                      </a:r>
                    </a:p>
                  </a:txBody>
                  <a:tcPr marL="69225" marR="69225" marT="34612" marB="34612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Ejemplo</a:t>
                      </a:r>
                    </a:p>
                  </a:txBody>
                  <a:tcPr marL="69225" marR="69225" marT="34612" marB="34612" anchor="ctr">
                    <a:solidFill>
                      <a:srgbClr val="007C83"/>
                    </a:solidFill>
                  </a:tcPr>
                </a:tc>
              </a:tr>
              <a:tr h="71532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Estratégicos</a:t>
                      </a:r>
                    </a:p>
                  </a:txBody>
                  <a:tcPr marL="69225" marR="69225" marT="34612" marB="3461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Definen dirección y objetivos institucionales</a:t>
                      </a:r>
                    </a:p>
                  </a:txBody>
                  <a:tcPr marL="69225" marR="69225" marT="34612" marB="3461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Planeamiento estratégico</a:t>
                      </a:r>
                    </a:p>
                  </a:txBody>
                  <a:tcPr marL="69225" marR="69225" marT="34612" marB="34612" anchor="ctr">
                    <a:solidFill>
                      <a:srgbClr val="FFFFFF"/>
                    </a:solidFill>
                  </a:tcPr>
                </a:tc>
              </a:tr>
              <a:tr h="3922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Operativos</a:t>
                      </a:r>
                    </a:p>
                  </a:txBody>
                  <a:tcPr marL="69225" marR="69225" marT="34612" marB="34612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Generan valor al cliente</a:t>
                      </a:r>
                    </a:p>
                  </a:txBody>
                  <a:tcPr marL="69225" marR="69225" marT="34612" marB="34612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Ventas, producción</a:t>
                      </a:r>
                    </a:p>
                  </a:txBody>
                  <a:tcPr marL="69225" marR="69225" marT="34612" marB="34612" anchor="ctr">
                    <a:solidFill>
                      <a:srgbClr val="F0F8F4"/>
                    </a:solidFill>
                  </a:tcPr>
                </a:tc>
              </a:tr>
              <a:tr h="3922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Soporte</a:t>
                      </a:r>
                    </a:p>
                  </a:txBody>
                  <a:tcPr marL="69225" marR="69225" marT="34612" marB="3461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Brindan apoyo a otros procesos</a:t>
                      </a:r>
                    </a:p>
                  </a:txBody>
                  <a:tcPr marL="69225" marR="69225" marT="34612" marB="3461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Recursos Humanos, TI</a:t>
                      </a:r>
                    </a:p>
                  </a:txBody>
                  <a:tcPr marL="69225" marR="69225" marT="34612" marB="34612" anchor="ctr">
                    <a:solidFill>
                      <a:srgbClr val="FFFFFF"/>
                    </a:solidFill>
                  </a:tcPr>
                </a:tc>
              </a:tr>
              <a:tr h="5537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Evaluación y Control</a:t>
                      </a:r>
                    </a:p>
                  </a:txBody>
                  <a:tcPr marL="69225" marR="69225" marT="34612" marB="34612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Supervisan y mejoran procesos</a:t>
                      </a:r>
                    </a:p>
                  </a:txBody>
                  <a:tcPr marL="69225" marR="69225" marT="34612" marB="34612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Auditoría, control de calidad</a:t>
                      </a:r>
                    </a:p>
                  </a:txBody>
                  <a:tcPr marL="69225" marR="69225" marT="34612" marB="34612" anchor="ctr">
                    <a:solidFill>
                      <a:srgbClr val="F0F8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943482"/>
      </p:ext>
    </p:extLst>
  </p:cSld>
</p:sld>
</file>

<file path=ppt/slides/slide27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61C99A3A-ECFF-CE81-6FC5-2B28BDECF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Gartner. (2022). Business Process Management Market Guide.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D77DD909-F190-F03B-4158-011CA6FDCDF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Ideas fuerza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del Módulo I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B861E95F-70B7-E6F6-BD06-F366336EB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BPM mejora eficiencia organizacional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Los procesos generan valor institucional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BPMN permite modelar procesos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La automatización impulsa transformación digital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La mejora continua fortalece competitividad.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5222659"/>
      </p:ext>
    </p:extLst>
  </p:cSld>
</p:sld>
</file>

<file path=ppt/slides/slide28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AC383E0C-8A95-46DD-EDEB-49E0D51F9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Gartner. (2022). Business Process Management Market Guide.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BDB896D1-74EF-46EC-D523-146E5165A25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Taller: identifica y clasifica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procesos de tu organización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68F13BD8-960F-C432-3F48-A30FF7EAF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92025" lnSpcReduction="10000"/>
          </a:bodyPr>
          <a:lstStyle xmlns:a="http://schemas.openxmlformats.org/drawingml/2006/main"/>
          <a:p xmlns:a="http://schemas.openxmlformats.org/drawingml/2006/main">
            <a:pPr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Caso práctico Una clínica presenta: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Demoras en atención.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Mala coordinación entre áreas.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Procesos manuales.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Reclamos de pacientes.</a:t>
            </a:r>
          </a:p>
          <a:p xmlns:a="http://schemas.openxmlformats.org/drawingml/2006/main">
            <a:pPr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Identificar</a:t>
            </a:r>
            <a:r>
              <a:rPr sz="975" b="0">
                <a:solidFill>
                  <a:srgbClr val="17324D"/>
                </a:solidFill>
              </a:rPr>
              <a:t>:</a:t>
            </a:r>
          </a:p>
          <a:p xmlns:a="http://schemas.openxmlformats.org/drawingml/2006/main">
            <a:pPr marL="45720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Procesos estratégicos </a:t>
            </a:r>
          </a:p>
          <a:p xmlns:a="http://schemas.openxmlformats.org/drawingml/2006/main">
            <a:pPr marL="45720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Procesos operativos </a:t>
            </a:r>
          </a:p>
          <a:p xmlns:a="http://schemas.openxmlformats.org/drawingml/2006/main">
            <a:pPr marL="45720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Procesos de soporte </a:t>
            </a:r>
          </a:p>
          <a:p xmlns:a="http://schemas.openxmlformats.org/drawingml/2006/main">
            <a:pPr marL="45720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Procesos de control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</a:pP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1172054"/>
      </p:ext>
    </p:extLst>
  </p:cSld>
</p:sld>
</file>

<file path=ppt/slides/slide29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6062F371-82A3-CEB1-393C-AA3D085BD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Gartner. (2022). Business Process Management Market Guide.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CEA99576-62DD-0038-4A60-078BC9C1720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Taller: lleva el proceso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a una ficha clara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2551EE0D-66D2-BF2B-8208-85A4B43D2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lvl="0">
              <a:lnSpc>
                <a:spcPct val="150000"/>
              </a:lnSpc>
              <a:buClr>
                <a:schemeClr val="dk1"/>
              </a:buClr>
              <a:buSzPts val="1000"/>
              <a:buNone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Caso práctico Una clínica presenta:</a:t>
            </a:r>
          </a:p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</a:pP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  <p:graphicFrame>
        <p:nvGraphicFramePr>
          <p:cNvPr id="297" name="Tabla 2"/>
          <p:cNvGraphicFramePr/>
          <p:nvPr/>
        </p:nvGraphicFramePr>
        <p:xfrm>
          <a:off xmlns:a="http://schemas.openxmlformats.org/drawingml/2006/main" x="371475" y="1339056"/>
          <a:ext xmlns:a="http://schemas.openxmlformats.org/drawingml/2006/main" cx="4657724" cy="1524000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2328862"/>
                <a:gridCol w="2328862"/>
              </a:tblGrid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Tipo de proceso</a:t>
                      </a:r>
                    </a:p>
                  </a:txBody>
                  <a:tcPr marL="91440" marR="91440" marT="45720" marB="45720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Proceso identificado</a:t>
                      </a:r>
                    </a:p>
                  </a:txBody>
                  <a:tcPr marL="91440" marR="91440" marT="45720" marB="45720" anchor="ctr">
                    <a:solidFill>
                      <a:srgbClr val="007C83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Estratégico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sz="800"/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Operativo</a:t>
                      </a:r>
                    </a:p>
                  </a:txBody>
                  <a:tcPr marL="91440" marR="91440" marT="45720" marB="45720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sz="800"/>
                    </a:p>
                  </a:txBody>
                  <a:tcPr marL="91440" marR="91440" marT="45720" marB="45720" anchor="ctr">
                    <a:solidFill>
                      <a:srgbClr val="F0F8F4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Soporte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sz="800"/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Control</a:t>
                      </a:r>
                    </a:p>
                  </a:txBody>
                  <a:tcPr marL="91440" marR="91440" marT="45720" marB="45720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sz="800"/>
                    </a:p>
                  </a:txBody>
                  <a:tcPr marL="91440" marR="91440" marT="45720" marB="45720" anchor="ctr">
                    <a:solidFill>
                      <a:srgbClr val="F0F8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39232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3B49A80F-18C8-F092-DA59-EECF70BA89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Dumas, M., La Rosa, M.,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Mendling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J., &amp;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Reijers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H. (2022). Fundamentals of Business Process Management (3rd ed.). Springer.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AA131C2E-E260-FBCC-4EF8-E13C42C0BEE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Un proceso transforma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una entrada en valor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72BD3D98-1286-FCFE-7FCC-EC14B202FD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97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457200" marR="0" lvl="0" indent="-2921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Conjunto de actividades relacionadas que transforman entradas en resultados.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Secuencia ordenada de tareas orientadas al logro de un objetivo.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Grupo de actividades que generan valor para un cliente interno o externo.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Flujo de trabajo compuesto por actividades, responsables y recursos.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Mecanismo organizacional utilizado para producir bienes o servicios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1126938"/>
      </p:ext>
    </p:extLst>
  </p:cSld>
</p:sld>
</file>

<file path=ppt/slides/slide30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659CB307-3125-CF7E-6276-8A08A0318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Gartner. (2022). Business Process Management Market Guide.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EDD03299-051E-F8A6-8765-6D8B3D03914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Taller: preguntas que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orientan el análisis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D87989B9-FA62-DC06-15C0-F4E5533F23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Responder</a:t>
            </a:r>
            <a:r>
              <a:rPr sz="975" b="0">
                <a:solidFill>
                  <a:srgbClr val="17324D"/>
                </a:solidFill>
              </a:rPr>
              <a:t>:</a:t>
            </a:r>
          </a:p>
          <a:p xmlns:a="http://schemas.openxmlformats.org/drawingml/2006/main">
            <a:pPr marL="45720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¿Qué proceso genera mayor valor al cliente?</a:t>
            </a:r>
          </a:p>
          <a:p xmlns:a="http://schemas.openxmlformats.org/drawingml/2006/main">
            <a:pPr marL="45720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¿Qué problemas existen actualmente? </a:t>
            </a:r>
          </a:p>
          <a:p xmlns:a="http://schemas.openxmlformats.org/drawingml/2006/main">
            <a:pPr marL="45720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¿Qué mejoras podrían implementarse? </a:t>
            </a:r>
          </a:p>
          <a:p xmlns:a="http://schemas.openxmlformats.org/drawingml/2006/main">
            <a:pPr marL="165100" lvl="0">
              <a:lnSpc>
                <a:spcPct val="150000"/>
              </a:lnSpc>
              <a:buClr>
                <a:schemeClr val="dk1"/>
              </a:buClr>
              <a:buSzPts val="1000"/>
              <a:buNone/>
            </a:pP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5806046"/>
      </p:ext>
    </p:extLst>
  </p:cSld>
</p:sld>
</file>

<file path=ppt/slides/slide31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87" name="Picture 2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23a74ef1a0845bd"/>
          <a:srcRect xmlns:a="http://schemas.openxmlformats.org/drawingml/2006/main" l="0" t="0" r="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13330" y="0"/>
            <a:ext cx="5387346" cy="3600450"/>
          </a:xfrm>
          <a:prstGeom xmlns:a="http://schemas.openxmlformats.org/drawingml/2006/main" prst="rect">
            <a:avLst/>
          </a:prstGeom>
        </p:spPr>
      </p:pic>
      <p:sp>
        <p:nvSpPr>
          <p:cNvPr id="284" name="Google Shape;284;p27">
            <a:extLst xmlns:a="http://schemas.openxmlformats.org/drawingml/2006/main">
              <a:ext uri="{FF2B5EF4-FFF2-40B4-BE49-F238E27FC236}">
                <a16:creationId xmlns:a16="http://schemas.microsoft.com/office/drawing/2014/main" id="{DCB343C8-392F-DDF7-70C9-ACB835274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50" y="2714774"/>
            <a:ext cx="5058600" cy="5852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Autofit/>
          </a:bodyPr>
          <a:lstStyle xmlns:a="http://schemas.openxmlformats.org/drawingml/2006/main"/>
          <a:p xmlns:a="http://schemas.openxmlformats.org/drawingml/2006/main"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1"/>
              <a:buFont typeface="Arial"/>
              <a:buNone/>
            </a:pPr>
            <a:endParaRPr sz="851" b="0" i="0" u="none" cap="none">
              <a:solidFill>
                <a:srgbClr val="A8D08C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85" name="Google Shape;285;p27">
            <a:extLst xmlns:a="http://schemas.openxmlformats.org/drawingml/2006/main">
              <a:ext uri="{FF2B5EF4-FFF2-40B4-BE49-F238E27FC236}">
                <a16:creationId xmlns:a16="http://schemas.microsoft.com/office/drawing/2014/main" id="{4D31F5F3-58B2-202A-C1C9-F84DCB079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4550" y="2785050"/>
            <a:ext cx="4944600" cy="5714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  <a:defRPr sz="1575" b="1">
                <a:solidFill>
                  <a:srgbClr val="073B4C"/>
                </a:solidFill>
              </a:defRPr>
            </a:pPr>
            <a:r>
              <a:rPr sz="1575" b="1" i="0" u="none" cap="none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Cierre del módulo:</a:t>
            </a:r>
            <a:endParaRPr sz="851" b="0" i="0" u="non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None/>
              <a:defRPr sz="1575" b="1">
                <a:solidFill>
                  <a:srgbClr val="073B4C"/>
                </a:solidFill>
              </a:defRPr>
            </a:pPr>
            <a:r>
              <a:rPr sz="1575" b="1" i="0" u="none" cap="none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comprender antes de mejorar</a:t>
            </a:r>
            <a:endParaRPr sz="851" b="0" i="0" u="non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0059214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FEAA7FB2-B9D0-0ECC-CFEE-66E88D4C7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ABPMP International. (2022). Guide to the Business Process Management Common Body of Knowledge (BPM CBOK).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A0C61D1B-9789-9CA4-539C-91000C1420EC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Proceso, procedimiento y flujo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no son lo mismo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56812" y="923094"/>
          <a:ext xmlns:a="http://schemas.openxmlformats.org/drawingml/2006/main" cx="4556676" cy="2310037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139169"/>
                <a:gridCol w="1139169"/>
                <a:gridCol w="1139169"/>
                <a:gridCol w="1139169"/>
              </a:tblGrid>
              <a:tr h="24907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Aspecto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Proceso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Procedimiento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Flujo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</a:tr>
              <a:tr h="7320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Definición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Conjunto de actividades relacionadas que transforman entradas en resultados.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Documento o conjunto de pasos detallados para ejecutar una actividad.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Representación gráfica de la secuencia de actividades de un proceso.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</a:tr>
              <a:tr h="5563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Objetivo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Generar valor y cumplir un objetivo organizacional.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Estandarizar la ejecución de tareas.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Visualizar cómo se ejecutan las actividades.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</a:tr>
              <a:tr h="20516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Enfoque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r>
                        <a:rPr sz="713" b="0">
                          <a:solidFill>
                            <a:srgbClr val="17324D"/>
                          </a:solidFill>
                        </a:rPr>
                        <a:t>Estratégico y operativo</a:t>
                      </a: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endParaRPr sz="800"/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Operativo y normativo.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Visual y secuencial.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</a:tr>
              <a:tr h="20516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Nivel de detalle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r>
                        <a:rPr sz="713" b="0">
                          <a:solidFill>
                            <a:srgbClr val="17324D"/>
                          </a:solidFill>
                        </a:rPr>
                        <a:t>General o integral</a:t>
                      </a:r>
                      <a:br>
                        <a:rPr sz="713" b="0">
                          <a:solidFill>
                            <a:srgbClr val="17324D"/>
                          </a:solidFill>
                        </a:rPr>
                      </a:br>
                      <a:endParaRPr sz="800"/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Detallado y específico.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Simplificado y gráfico.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0324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963ABE42-9856-8FA4-A89F-10502C0E5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lvl="0" algn="l">
              <a:buSzPts val="600"/>
              <a:buNone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ABPMP International. (2022). Guide to the Business Process Management Common Body of Knowledge (BPM CBOK).</a:t>
            </a:r>
            <a:endParaRPr sz="800"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40F7638B-7D94-92E5-8993-5182191BEE7D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Ejemplo: tres niveles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para entender el trabajo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56813" y="958849"/>
          <a:ext xmlns:a="http://schemas.openxmlformats.org/drawingml/2006/main" cx="4403424" cy="1927385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100856"/>
                <a:gridCol w="1100856"/>
                <a:gridCol w="1100856"/>
                <a:gridCol w="1100856"/>
              </a:tblGrid>
              <a:tr h="2075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Aspecto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Proceso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Procedimiento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Flujo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</a:tr>
              <a:tr h="756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Componentes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Entradas, actividades, responsables y salidas.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Instrucciones, responsables y pasos.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Actividades, decisiones y conexiones.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</a:tr>
              <a:tr h="57329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Representación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Puede describirse en texto o diagramas.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Generalmente documentado en manuales.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Diagramas o flujogramas.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</a:tr>
              <a:tr h="39040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Pregunta que responde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¿Qué se hace y para qué?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¿Cómo se hace?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¿Cómo fluye el trabajo?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38971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D2AEA387-4A89-BBD7-2A71-0B692065A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lvl="0" algn="l">
              <a:buSzPts val="600"/>
              <a:buNone/>
              <a:defRPr sz="638" b="0">
                <a:solidFill>
                  <a:srgbClr val="46637B"/>
                </a:solidFill>
              </a:defRPr>
            </a:pPr>
            <a:r>
              <a:rPr sz="638" b="0">
                <a:solidFill>
                  <a:srgbClr val="46637B"/>
                </a:solidFill>
              </a:rPr>
              <a:t>ABPMP International. (2022). Guide to the Business Process Management Common Body of Knowledge (BPM CBOK).</a:t>
            </a:r>
            <a:endParaRPr sz="800"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23670C66-151F-3D0B-8A70-E0DB0D80FC3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La diferencia clave: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lvl="0"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propósito, detalle y recorrido</a:t>
            </a:r>
            <a:endParaRPr sz="1600">
              <a:solidFill>
                <a:schemeClr val="accent6"/>
              </a:solidFill>
            </a:endParaRPr>
          </a:p>
        </p:txBody>
      </p:sp>
      <p:graphicFrame>
        <p:nvGraphicFramePr>
          <p:cNvPr id="295" name="Tabla 1"/>
          <p:cNvGraphicFramePr/>
          <p:nvPr/>
        </p:nvGraphicFramePr>
        <p:xfrm>
          <a:off xmlns:a="http://schemas.openxmlformats.org/drawingml/2006/main" x="556813" y="958849"/>
          <a:ext xmlns:a="http://schemas.openxmlformats.org/drawingml/2006/main" cx="4403424" cy="1799674"/>
        </p:xfrm>
        <a:graphic xmlns:a="http://schemas.openxmlformats.org/drawingml/2006/main">
          <a:graphicData uri="http://schemas.openxmlformats.org/drawingml/2006/table">
            <a:tbl>
              <a:tblPr>
                <a:tableStyleId>{88F2DB6A-9EF7-4971-AFB1-F3E9B216B1F9}</a:tableStyleId>
              </a:tblPr>
              <a:tblGrid>
                <a:gridCol w="1100856"/>
                <a:gridCol w="1100856"/>
                <a:gridCol w="1100856"/>
                <a:gridCol w="1100856"/>
              </a:tblGrid>
              <a:tr h="21407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Aspecto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Proceso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Procedimiento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sz="825" b="1">
                          <a:solidFill>
                            <a:srgbClr val="FFFFFF"/>
                          </a:solidFill>
                        </a:rPr>
                        <a:t>Flujo</a:t>
                      </a:r>
                    </a:p>
                  </a:txBody>
                  <a:tcPr marL="20519" marR="20519" marT="10259" marB="10259" anchor="ctr">
                    <a:solidFill>
                      <a:srgbClr val="007C83"/>
                    </a:solidFill>
                  </a:tcPr>
                </a:tc>
              </a:tr>
              <a:tr h="5914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Ejemplo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Proceso de atención al cliente.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Procedimiento para registrar reclamos.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Diagrama del flujo de atención de reclamos.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</a:tr>
              <a:tr h="59142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Relación con BPM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Elemento principal de gestión.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Ayuda a estandarizar procesos.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Permite visualizar y analizar procesos.</a:t>
                      </a:r>
                    </a:p>
                  </a:txBody>
                  <a:tcPr marL="20519" marR="20519" marT="10259" marB="10259" anchor="ctr">
                    <a:solidFill>
                      <a:srgbClr val="F0F8F4"/>
                    </a:solidFill>
                  </a:tcPr>
                </a:tc>
              </a:tr>
              <a:tr h="4027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Herramientas comunes</a:t>
                      </a:r>
                      <a:endParaRPr sz="800"/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BPMN, mapas de procesos.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Manuales, instructivos.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713" b="0">
                          <a:solidFill>
                            <a:srgbClr val="17324D"/>
                          </a:solidFill>
                        </a:rPr>
                        <a:t>Flujogramas, Bizagi, Visio.</a:t>
                      </a:r>
                    </a:p>
                  </a:txBody>
                  <a:tcPr marL="20519" marR="20519" marT="10259" marB="10259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79876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00DE51BB-E7B7-4493-9A08-1830EB081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Dumas, M., La Rosa, M.,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Mendling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J., &amp;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Reijers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H. (2022). Fundamentals of Business Process Management (3rd ed.). Springer.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F0E7B5A8-B50C-42B0-BA47-DF22D1BC757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BPM: gestionar procesos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para crear valor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672DE432-BC7C-4D2E-BE56-787B12C67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Gestión de Procesos de Negocio (Business Process Management).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  <a:p xmlns:a="http://schemas.openxmlformats.org/drawingml/2006/main">
            <a:pPr marL="457200" marR="0" lvl="0" indent="-2921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Disciplina de gestión orientada al diseño, ejecución, monitoreo y mejora continua de procesos organizacionales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457200" marR="0" lvl="0" indent="-2921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Enfoque empresarial que permite alinear procesos con los objetivos estratégicos institucionales.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Metodología que integra personas, procesos y tecnología para optimizar operaciones organizacionales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Sistema de gestión que busca incrementar eficiencia, productividad y generación de valor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1985170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AB4EA6A0-FC31-000B-732D-1B4DC18A2D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37731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Dumas, M., La Rosa, M.,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Mendling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J., &amp; 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Reijers</a:t>
            </a: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, H. (2022). Fundamentals of Business Process Management (3rd ed.). Springer.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CE5C6157-1D46-AA86-AC38-3F7BFBDA4FD0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Gestión funcional: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organizar por áreas</a:t>
            </a:r>
            <a:endParaRPr sz="160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4940F233-8958-6C1C-786C-E38D1027B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Modelo organizacional basado en departamentos o áreas especializadas que trabajan de manera independiente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Enfoque de gestión donde cada área cumple funciones específicas según su especialidad.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Estructura jerárquica orientada a la división del trabajo por funciones organizacionales.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Sistema de administración centrado en el control y supervisión de actividades departamentales.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</a:pP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6452986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5FAF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0" name="Google Shape;290;p6">
            <a:extLst xmlns:a="http://schemas.openxmlformats.org/drawingml/2006/main">
              <a:ext uri="{FF2B5EF4-FFF2-40B4-BE49-F238E27FC236}">
                <a16:creationId xmlns:a16="http://schemas.microsoft.com/office/drawing/2014/main" id="{1505336A-31B1-5764-1F6E-F38BA1C35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518" y="3179226"/>
            <a:ext cx="3756815" cy="2800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91425" rIns="91425" bIns="91425" anchor="t">
            <a:spAutoFit/>
          </a:bodyPr>
          <a:lstStyle xmlns:a="http://schemas.openxmlformats.org/drawingml/2006/main"/>
          <a:p xmlns:a="http://schemas.openxmlformats.org/drawingml/2006/main"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38" b="0">
                <a:solidFill>
                  <a:srgbClr val="46637B"/>
                </a:solidFill>
              </a:defRPr>
            </a:pPr>
            <a:r>
              <a:rPr sz="638" b="0" i="0" u="none" cap="none">
                <a:solidFill>
                  <a:srgbClr val="46637B"/>
                </a:solidFill>
                <a:latin typeface="Arial"/>
                <a:ea typeface="Arial"/>
                <a:cs typeface="Arial"/>
              </a:rPr>
              <a:t>ISO. (2022). ISO 9001:2022 Quality management systems — Requirements.</a:t>
            </a:r>
            <a:endParaRPr/>
          </a:p>
        </p:txBody>
      </p:sp>
      <p:sp>
        <p:nvSpPr>
          <p:cNvPr id="291" name="Google Shape;291;p6">
            <a:extLst xmlns:a="http://schemas.openxmlformats.org/drawingml/2006/main">
              <a:ext uri="{FF2B5EF4-FFF2-40B4-BE49-F238E27FC236}">
                <a16:creationId xmlns:a16="http://schemas.microsoft.com/office/drawing/2014/main" id="{6EDFA56E-901A-ACF1-0FED-1748E30F5CD8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371297" y="191691"/>
            <a:ext cx="4658100" cy="69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ctr">
            <a:normAutofit fontScale="100000"/>
          </a:bodyPr>
          <a:lstStyle xmlns:a="http://schemas.openxmlformats.org/drawingml/2006/main"/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Gestión por procesos:</a:t>
            </a:r>
            <a:endParaRPr sz="1600">
              <a:solidFill>
                <a:schemeClr val="accent6"/>
              </a:solidFill>
            </a:endParaRPr>
          </a:p>
          <a:p xmlns:a="http://schemas.openxmlformats.org/drawingml/2006/main"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575" b="1">
                <a:solidFill>
                  <a:srgbClr val="073B4C"/>
                </a:solidFill>
              </a:defRPr>
            </a:pPr>
            <a:r>
              <a:rPr sz="1575" b="1">
                <a:solidFill>
                  <a:srgbClr val="073B4C"/>
                </a:solidFill>
                <a:latin typeface="Trebuchet MS"/>
                <a:ea typeface="Trebuchet MS"/>
                <a:cs typeface="Trebuchet MS"/>
              </a:rPr>
              <a:t>organizar para el cliente</a:t>
            </a:r>
            <a:endParaRPr sz="1600">
              <a:solidFill>
                <a:schemeClr val="accent6"/>
              </a:solidFill>
            </a:endParaRPr>
          </a:p>
        </p:txBody>
      </p:sp>
      <p:sp>
        <p:nvSpPr>
          <p:cNvPr id="292" name="Google Shape;292;p6">
            <a:extLst xmlns:a="http://schemas.openxmlformats.org/drawingml/2006/main">
              <a:ext uri="{FF2B5EF4-FFF2-40B4-BE49-F238E27FC236}">
                <a16:creationId xmlns:a16="http://schemas.microsoft.com/office/drawing/2014/main" id="{17D66D80-1182-54CA-2264-58594121F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285" y="937528"/>
            <a:ext cx="4658100" cy="228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6668">
            <a:solidFill>
              <a:srgbClr val="CFE3DA"/>
            </a:solidFill>
            <a:prstDash val="solid"/>
          </a:ln>
        </p:spPr>
        <p:txBody>
          <a:bodyPr xmlns:a="http://schemas.openxmlformats.org/drawingml/2006/main" spcFirstLastPara="1" wrap="square" lIns="91425" tIns="45700" rIns="91425" bIns="45700" anchor="t">
            <a:normAutofit fontScale="100000"/>
          </a:bodyPr>
          <a:lstStyle xmlns:a="http://schemas.openxmlformats.org/drawingml/2006/main"/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Organización orientada a flujos de valor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  <a:endParaRPr sz="1000">
              <a:solidFill>
                <a:schemeClr val="dk1"/>
              </a:solidFill>
            </a:endParaRP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Integración transversal entre áreas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Mayor enfoque en el cliente y resultados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Permite optimización y mejora continua</a:t>
            </a:r>
            <a:r>
              <a:rPr sz="975" b="0" i="0" u="none" cap="none">
                <a:solidFill>
                  <a:srgbClr val="17324D"/>
                </a:solidFill>
                <a:latin typeface="Arial"/>
                <a:ea typeface="Arial"/>
                <a:cs typeface="Arial"/>
              </a:rPr>
              <a:t>.</a:t>
            </a:r>
          </a:p>
          <a:p xmlns:a="http://schemas.openxmlformats.org/drawingml/2006/main">
            <a:pPr marL="457200" lvl="0" indent="-292100">
              <a:lnSpc>
                <a:spcPct val="150000"/>
              </a:lnSpc>
              <a:buClr>
                <a:schemeClr val="dk1"/>
              </a:buClr>
              <a:buSzPts val="1000"/>
              <a:buFont typeface="Arial"/>
              <a:buChar char="❏"/>
              <a:defRPr sz="975" b="0">
                <a:solidFill>
                  <a:srgbClr val="17324D"/>
                </a:solidFill>
              </a:defRPr>
            </a:pPr>
            <a:r>
              <a:rPr sz="975" b="0">
                <a:solidFill>
                  <a:srgbClr val="17324D"/>
                </a:solidFill>
              </a:rPr>
              <a:t>Facilita automatización y transformación digital.</a:t>
            </a:r>
            <a:endParaRPr sz="1000" b="0" i="0" u="none" cap="none">
              <a:solidFill>
                <a:schemeClr val="dk1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3302629"/>
      </p:ext>
    </p:extLst>
  </p:cSld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2026-08-13T23:40:14.4560000Z</dcterms:created>
  <dcterms:modified xsi:type="dcterms:W3CDTF">2026-08-13T23:40:14.4560000Z</dcterms:modified>
</coreProperties>
</file>